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2" r:id="rId4"/>
    <p:sldId id="265" r:id="rId5"/>
    <p:sldId id="286" r:id="rId6"/>
    <p:sldId id="285" r:id="rId7"/>
    <p:sldId id="258" r:id="rId8"/>
    <p:sldId id="288" r:id="rId9"/>
    <p:sldId id="287" r:id="rId10"/>
    <p:sldId id="289" r:id="rId11"/>
    <p:sldId id="266" r:id="rId12"/>
    <p:sldId id="259" r:id="rId13"/>
    <p:sldId id="277" r:id="rId14"/>
    <p:sldId id="278" r:id="rId15"/>
    <p:sldId id="279" r:id="rId16"/>
    <p:sldId id="267" r:id="rId17"/>
    <p:sldId id="280" r:id="rId18"/>
    <p:sldId id="281" r:id="rId19"/>
    <p:sldId id="275" r:id="rId20"/>
    <p:sldId id="283" r:id="rId21"/>
    <p:sldId id="263" r:id="rId22"/>
    <p:sldId id="264" r:id="rId23"/>
    <p:sldId id="284" r:id="rId24"/>
    <p:sldId id="273" r:id="rId25"/>
    <p:sldId id="272" r:id="rId26"/>
    <p:sldId id="274" r:id="rId27"/>
    <p:sldId id="27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C8920-EF67-333E-0C6C-CAC3E046BAEA}" v="228" dt="2021-01-20T05:05:24.879"/>
    <p1510:client id="{0C9191B8-583A-9155-5BB0-1177B62E10AB}" v="1748" dt="2021-01-19T06:30:50.375"/>
    <p1510:client id="{7BC37C0F-22D7-AA38-5690-BF2D3EF8A98C}" v="67" dt="2021-01-20T05:09:16.482"/>
    <p1510:client id="{B64718BF-224E-ECDA-E952-2AB6A3CA84D9}" v="160" dt="2021-01-18T08:50:55.607"/>
    <p1510:client id="{E8F507DC-0C4D-F6AA-5E8A-FEAE101EB676}" v="2229" dt="2021-01-20T04:41:21.614"/>
    <p1510:client id="{FEC525CB-93C7-4C08-9B7B-3A315D4D0E37}" v="176" dt="2021-01-18T02:45:56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000" autoAdjust="0"/>
  </p:normalViewPr>
  <p:slideViewPr>
    <p:cSldViewPr snapToGrid="0">
      <p:cViewPr varScale="1">
        <p:scale>
          <a:sx n="103" d="100"/>
          <a:sy n="103" d="100"/>
        </p:scale>
        <p:origin x="111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98F87-FBE1-47A8-A63C-781FD8C071E6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892E4284-9DE7-4037-BC12-EF0A6E74016D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맑은 고딕" panose="020F0302020204030204"/>
            </a:rPr>
            <a:t>INPUT</a:t>
          </a:r>
          <a:endParaRPr lang="ko-KR" altLang="en-US" dirty="0"/>
        </a:p>
      </dgm:t>
    </dgm:pt>
    <dgm:pt modelId="{D8093B71-4857-49E8-B66C-E920C563478D}" type="parTrans" cxnId="{54EED30D-D61D-43F7-B17D-DA456409A0F6}">
      <dgm:prSet/>
      <dgm:spPr/>
    </dgm:pt>
    <dgm:pt modelId="{05F19749-5807-49DE-AD57-79BC77090EE1}" type="sibTrans" cxnId="{54EED30D-D61D-43F7-B17D-DA456409A0F6}">
      <dgm:prSet/>
      <dgm:spPr/>
      <dgm:t>
        <a:bodyPr/>
        <a:lstStyle/>
        <a:p>
          <a:pPr latinLnBrk="1"/>
          <a:endParaRPr lang="ko-KR" altLang="en-US"/>
        </a:p>
      </dgm:t>
    </dgm:pt>
    <dgm:pt modelId="{04E23AA2-0F53-42DC-B845-CC2E8848ABFA}">
      <dgm:prSet phldrT="[텍스트]" phldr="0"/>
      <dgm:spPr/>
      <dgm:t>
        <a:bodyPr/>
        <a:lstStyle/>
        <a:p>
          <a:pPr rtl="0" latinLnBrk="1"/>
          <a:r>
            <a:rPr lang="ko-KR" altLang="en-US" dirty="0" err="1">
              <a:latin typeface="맑은 고딕" panose="020F0302020204030204"/>
            </a:rPr>
            <a:t>Sigmoid</a:t>
          </a:r>
          <a:r>
            <a:rPr lang="ko-KR" altLang="en-US" dirty="0">
              <a:latin typeface="맑은 고딕" panose="020F0302020204030204"/>
            </a:rPr>
            <a:t> (</a:t>
          </a:r>
          <a:r>
            <a:rPr lang="ko-KR" altLang="en-US" dirty="0" err="1">
              <a:latin typeface="맑은 고딕" panose="020F0302020204030204"/>
            </a:rPr>
            <a:t>initialize</a:t>
          </a:r>
          <a:r>
            <a:rPr lang="ko-KR" altLang="en-US" dirty="0">
              <a:latin typeface="맑은 고딕" panose="020F0302020204030204"/>
            </a:rPr>
            <a:t> </a:t>
          </a:r>
          <a:r>
            <a:rPr lang="ko-KR" altLang="en-US" dirty="0" err="1">
              <a:latin typeface="맑은 고딕" panose="020F0302020204030204"/>
            </a:rPr>
            <a:t>default</a:t>
          </a:r>
          <a:r>
            <a:rPr lang="ko-KR" altLang="en-US" dirty="0">
              <a:latin typeface="맑은 고딕" panose="020F0302020204030204"/>
            </a:rPr>
            <a:t>=</a:t>
          </a:r>
          <a:r>
            <a:rPr lang="ko-KR" altLang="en-US" dirty="0" err="1">
              <a:latin typeface="맑은 고딕" panose="020F0302020204030204"/>
            </a:rPr>
            <a:t>glorot_uniform</a:t>
          </a:r>
          <a:r>
            <a:rPr lang="ko-KR" altLang="en-US" dirty="0">
              <a:latin typeface="맑은 고딕" panose="020F0302020204030204"/>
            </a:rPr>
            <a:t>)</a:t>
          </a:r>
          <a:endParaRPr lang="ko-KR" altLang="en-US" dirty="0"/>
        </a:p>
      </dgm:t>
    </dgm:pt>
    <dgm:pt modelId="{7235D2B4-DD6A-4A96-812F-88ECDC8E6FF4}" type="parTrans" cxnId="{32F1BA0B-D805-499C-A6A4-A81354F34B0C}">
      <dgm:prSet/>
      <dgm:spPr/>
    </dgm:pt>
    <dgm:pt modelId="{1526886C-4655-4AC8-A24E-DB4010FDACB0}" type="sibTrans" cxnId="{32F1BA0B-D805-499C-A6A4-A81354F34B0C}">
      <dgm:prSet/>
      <dgm:spPr/>
      <dgm:t>
        <a:bodyPr/>
        <a:lstStyle/>
        <a:p>
          <a:pPr latinLnBrk="1"/>
          <a:endParaRPr lang="ko-KR" altLang="en-US"/>
        </a:p>
      </dgm:t>
    </dgm:pt>
    <dgm:pt modelId="{E81525DF-931D-4CA3-ACB6-8293BB9B6509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맑은 고딕" panose="020F0302020204030204"/>
            </a:rPr>
            <a:t> </a:t>
          </a:r>
          <a:r>
            <a:rPr lang="ko-KR" altLang="en-US" dirty="0" err="1">
              <a:latin typeface="맑은 고딕" panose="020F0302020204030204"/>
            </a:rPr>
            <a:t>Compile</a:t>
          </a:r>
          <a:r>
            <a:rPr lang="ko-KR" altLang="en-US" dirty="0">
              <a:latin typeface="맑은 고딕" panose="020F0302020204030204"/>
            </a:rPr>
            <a:t> ( </a:t>
          </a:r>
          <a:r>
            <a:rPr lang="ko-KR" altLang="en-US" dirty="0" err="1">
              <a:latin typeface="맑은 고딕" panose="020F0302020204030204"/>
            </a:rPr>
            <a:t>optimizer</a:t>
          </a:r>
          <a:r>
            <a:rPr lang="ko-KR" altLang="en-US" dirty="0">
              <a:latin typeface="맑은 고딕" panose="020F0302020204030204"/>
            </a:rPr>
            <a:t> =</a:t>
          </a:r>
          <a:r>
            <a:rPr lang="ko-KR" altLang="en-US" dirty="0" err="1">
              <a:latin typeface="맑은 고딕" panose="020F0302020204030204"/>
            </a:rPr>
            <a:t>Adam</a:t>
          </a:r>
          <a:r>
            <a:rPr lang="ko-KR" altLang="en-US" dirty="0">
              <a:latin typeface="맑은 고딕" panose="020F0302020204030204"/>
            </a:rPr>
            <a:t> )</a:t>
          </a:r>
          <a:endParaRPr lang="ko-KR" altLang="en-US" dirty="0"/>
        </a:p>
      </dgm:t>
    </dgm:pt>
    <dgm:pt modelId="{332704FC-7F84-4E08-AFC1-F4B8A52856BB}" type="parTrans" cxnId="{FFAC8811-B61B-4758-9FA7-4E625281FEA9}">
      <dgm:prSet/>
      <dgm:spPr/>
    </dgm:pt>
    <dgm:pt modelId="{6A8D0150-F48C-4D5C-986B-9B1B21AE3C0E}" type="sibTrans" cxnId="{FFAC8811-B61B-4758-9FA7-4E625281FEA9}">
      <dgm:prSet/>
      <dgm:spPr/>
    </dgm:pt>
    <dgm:pt modelId="{F3DB4498-4EC6-4413-AC83-1B32E9599DC2}" type="pres">
      <dgm:prSet presAssocID="{83D98F87-FBE1-47A8-A63C-781FD8C071E6}" presName="linearFlow" presStyleCnt="0">
        <dgm:presLayoutVars>
          <dgm:resizeHandles val="exact"/>
        </dgm:presLayoutVars>
      </dgm:prSet>
      <dgm:spPr/>
    </dgm:pt>
    <dgm:pt modelId="{5144F0E1-7A3D-4122-AAF2-3E700084189F}" type="pres">
      <dgm:prSet presAssocID="{892E4284-9DE7-4037-BC12-EF0A6E74016D}" presName="node" presStyleLbl="node1" presStyleIdx="0" presStyleCnt="3">
        <dgm:presLayoutVars>
          <dgm:bulletEnabled val="1"/>
        </dgm:presLayoutVars>
      </dgm:prSet>
      <dgm:spPr/>
    </dgm:pt>
    <dgm:pt modelId="{318868F9-F033-4526-96E5-8712E671C1D8}" type="pres">
      <dgm:prSet presAssocID="{05F19749-5807-49DE-AD57-79BC77090EE1}" presName="sibTrans" presStyleLbl="sibTrans2D1" presStyleIdx="0" presStyleCnt="2"/>
      <dgm:spPr/>
    </dgm:pt>
    <dgm:pt modelId="{5A673CC8-144A-495E-885D-957E661F36FE}" type="pres">
      <dgm:prSet presAssocID="{05F19749-5807-49DE-AD57-79BC77090EE1}" presName="connectorText" presStyleLbl="sibTrans2D1" presStyleIdx="0" presStyleCnt="2"/>
      <dgm:spPr/>
    </dgm:pt>
    <dgm:pt modelId="{4AF3EEA0-E2C6-4779-B8B4-47A9B0B28EA5}" type="pres">
      <dgm:prSet presAssocID="{04E23AA2-0F53-42DC-B845-CC2E8848ABFA}" presName="node" presStyleLbl="node1" presStyleIdx="1" presStyleCnt="3">
        <dgm:presLayoutVars>
          <dgm:bulletEnabled val="1"/>
        </dgm:presLayoutVars>
      </dgm:prSet>
      <dgm:spPr/>
    </dgm:pt>
    <dgm:pt modelId="{3A7B4A91-A5F8-4175-A3F0-237E20E5C51F}" type="pres">
      <dgm:prSet presAssocID="{1526886C-4655-4AC8-A24E-DB4010FDACB0}" presName="sibTrans" presStyleLbl="sibTrans2D1" presStyleIdx="1" presStyleCnt="2"/>
      <dgm:spPr/>
    </dgm:pt>
    <dgm:pt modelId="{5AAB4074-7A39-4348-A623-8269097C8ECA}" type="pres">
      <dgm:prSet presAssocID="{1526886C-4655-4AC8-A24E-DB4010FDACB0}" presName="connectorText" presStyleLbl="sibTrans2D1" presStyleIdx="1" presStyleCnt="2"/>
      <dgm:spPr/>
    </dgm:pt>
    <dgm:pt modelId="{46ECD426-6A9C-4100-B980-7B6EBC5B2B41}" type="pres">
      <dgm:prSet presAssocID="{E81525DF-931D-4CA3-ACB6-8293BB9B6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32F1BA0B-D805-499C-A6A4-A81354F34B0C}" srcId="{83D98F87-FBE1-47A8-A63C-781FD8C071E6}" destId="{04E23AA2-0F53-42DC-B845-CC2E8848ABFA}" srcOrd="1" destOrd="0" parTransId="{7235D2B4-DD6A-4A96-812F-88ECDC8E6FF4}" sibTransId="{1526886C-4655-4AC8-A24E-DB4010FDACB0}"/>
    <dgm:cxn modelId="{54EED30D-D61D-43F7-B17D-DA456409A0F6}" srcId="{83D98F87-FBE1-47A8-A63C-781FD8C071E6}" destId="{892E4284-9DE7-4037-BC12-EF0A6E74016D}" srcOrd="0" destOrd="0" parTransId="{D8093B71-4857-49E8-B66C-E920C563478D}" sibTransId="{05F19749-5807-49DE-AD57-79BC77090EE1}"/>
    <dgm:cxn modelId="{FFAC8811-B61B-4758-9FA7-4E625281FEA9}" srcId="{83D98F87-FBE1-47A8-A63C-781FD8C071E6}" destId="{E81525DF-931D-4CA3-ACB6-8293BB9B6509}" srcOrd="2" destOrd="0" parTransId="{332704FC-7F84-4E08-AFC1-F4B8A52856BB}" sibTransId="{6A8D0150-F48C-4D5C-986B-9B1B21AE3C0E}"/>
    <dgm:cxn modelId="{54C4E419-0F5A-46C7-95CA-6FF9A1DB9F19}" type="presOf" srcId="{1526886C-4655-4AC8-A24E-DB4010FDACB0}" destId="{3A7B4A91-A5F8-4175-A3F0-237E20E5C51F}" srcOrd="0" destOrd="0" presId="urn:microsoft.com/office/officeart/2005/8/layout/process2"/>
    <dgm:cxn modelId="{AFA78D21-2FCE-435A-8BDB-14EE25657AFB}" type="presOf" srcId="{1526886C-4655-4AC8-A24E-DB4010FDACB0}" destId="{5AAB4074-7A39-4348-A623-8269097C8ECA}" srcOrd="1" destOrd="0" presId="urn:microsoft.com/office/officeart/2005/8/layout/process2"/>
    <dgm:cxn modelId="{C08CF934-3EA0-459B-B3EE-A8020F245DBE}" type="presOf" srcId="{04E23AA2-0F53-42DC-B845-CC2E8848ABFA}" destId="{4AF3EEA0-E2C6-4779-B8B4-47A9B0B28EA5}" srcOrd="0" destOrd="0" presId="urn:microsoft.com/office/officeart/2005/8/layout/process2"/>
    <dgm:cxn modelId="{5C337B59-3951-45EC-827A-618D596AFEEE}" type="presOf" srcId="{892E4284-9DE7-4037-BC12-EF0A6E74016D}" destId="{5144F0E1-7A3D-4122-AAF2-3E700084189F}" srcOrd="0" destOrd="0" presId="urn:microsoft.com/office/officeart/2005/8/layout/process2"/>
    <dgm:cxn modelId="{D2A46FA5-7377-4CD2-91CB-09BF96E177C8}" type="presOf" srcId="{05F19749-5807-49DE-AD57-79BC77090EE1}" destId="{5A673CC8-144A-495E-885D-957E661F36FE}" srcOrd="1" destOrd="0" presId="urn:microsoft.com/office/officeart/2005/8/layout/process2"/>
    <dgm:cxn modelId="{EE4E02B0-99A4-46D3-B890-1B32D6126778}" type="presOf" srcId="{83D98F87-FBE1-47A8-A63C-781FD8C071E6}" destId="{F3DB4498-4EC6-4413-AC83-1B32E9599DC2}" srcOrd="0" destOrd="0" presId="urn:microsoft.com/office/officeart/2005/8/layout/process2"/>
    <dgm:cxn modelId="{5BE6F1E9-D5EA-4218-9451-903D34175F7F}" type="presOf" srcId="{05F19749-5807-49DE-AD57-79BC77090EE1}" destId="{318868F9-F033-4526-96E5-8712E671C1D8}" srcOrd="0" destOrd="0" presId="urn:microsoft.com/office/officeart/2005/8/layout/process2"/>
    <dgm:cxn modelId="{E01D2AF5-0A91-4372-B118-167EB2D5779B}" type="presOf" srcId="{E81525DF-931D-4CA3-ACB6-8293BB9B6509}" destId="{46ECD426-6A9C-4100-B980-7B6EBC5B2B41}" srcOrd="0" destOrd="0" presId="urn:microsoft.com/office/officeart/2005/8/layout/process2"/>
    <dgm:cxn modelId="{A26A6993-6EEB-4909-9152-844D3B46F2D7}" type="presParOf" srcId="{F3DB4498-4EC6-4413-AC83-1B32E9599DC2}" destId="{5144F0E1-7A3D-4122-AAF2-3E700084189F}" srcOrd="0" destOrd="0" presId="urn:microsoft.com/office/officeart/2005/8/layout/process2"/>
    <dgm:cxn modelId="{4B29D384-7188-49E3-B4AE-FA0383B1D2B4}" type="presParOf" srcId="{F3DB4498-4EC6-4413-AC83-1B32E9599DC2}" destId="{318868F9-F033-4526-96E5-8712E671C1D8}" srcOrd="1" destOrd="0" presId="urn:microsoft.com/office/officeart/2005/8/layout/process2"/>
    <dgm:cxn modelId="{FF0FF654-FBD6-4FE7-8036-209547DEF269}" type="presParOf" srcId="{318868F9-F033-4526-96E5-8712E671C1D8}" destId="{5A673CC8-144A-495E-885D-957E661F36FE}" srcOrd="0" destOrd="0" presId="urn:microsoft.com/office/officeart/2005/8/layout/process2"/>
    <dgm:cxn modelId="{7F1218BD-AEAF-4F4B-A234-5D144F968A0A}" type="presParOf" srcId="{F3DB4498-4EC6-4413-AC83-1B32E9599DC2}" destId="{4AF3EEA0-E2C6-4779-B8B4-47A9B0B28EA5}" srcOrd="2" destOrd="0" presId="urn:microsoft.com/office/officeart/2005/8/layout/process2"/>
    <dgm:cxn modelId="{1D064340-D0D2-40C6-8654-BD7F3F287A9F}" type="presParOf" srcId="{F3DB4498-4EC6-4413-AC83-1B32E9599DC2}" destId="{3A7B4A91-A5F8-4175-A3F0-237E20E5C51F}" srcOrd="3" destOrd="0" presId="urn:microsoft.com/office/officeart/2005/8/layout/process2"/>
    <dgm:cxn modelId="{9336A665-2B1A-43CA-BB48-CB03BAFA34FE}" type="presParOf" srcId="{3A7B4A91-A5F8-4175-A3F0-237E20E5C51F}" destId="{5AAB4074-7A39-4348-A623-8269097C8ECA}" srcOrd="0" destOrd="0" presId="urn:microsoft.com/office/officeart/2005/8/layout/process2"/>
    <dgm:cxn modelId="{2F4577B9-4CED-4C18-8DE7-35849DE848CD}" type="presParOf" srcId="{F3DB4498-4EC6-4413-AC83-1B32E9599DC2}" destId="{46ECD426-6A9C-4100-B980-7B6EBC5B2B4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4F0E1-7A3D-4122-AAF2-3E700084189F}">
      <dsp:nvSpPr>
        <dsp:cNvPr id="0" name=""/>
        <dsp:cNvSpPr/>
      </dsp:nvSpPr>
      <dsp:spPr>
        <a:xfrm>
          <a:off x="960120" y="0"/>
          <a:ext cx="2651759" cy="914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F0302020204030204"/>
            </a:rPr>
            <a:t>INPUT</a:t>
          </a:r>
          <a:endParaRPr lang="ko-KR" altLang="en-US" sz="1800" kern="1200" dirty="0"/>
        </a:p>
      </dsp:txBody>
      <dsp:txXfrm>
        <a:off x="986902" y="26782"/>
        <a:ext cx="2598195" cy="860835"/>
      </dsp:txXfrm>
    </dsp:sp>
    <dsp:sp modelId="{318868F9-F033-4526-96E5-8712E671C1D8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-5400000">
        <a:off x="2162556" y="971550"/>
        <a:ext cx="246887" cy="240029"/>
      </dsp:txXfrm>
    </dsp:sp>
    <dsp:sp modelId="{4AF3EEA0-E2C6-4779-B8B4-47A9B0B28EA5}">
      <dsp:nvSpPr>
        <dsp:cNvPr id="0" name=""/>
        <dsp:cNvSpPr/>
      </dsp:nvSpPr>
      <dsp:spPr>
        <a:xfrm>
          <a:off x="960120" y="1371600"/>
          <a:ext cx="2651759" cy="914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맑은 고딕" panose="020F0302020204030204"/>
            </a:rPr>
            <a:t>Sigmoid</a:t>
          </a:r>
          <a:r>
            <a:rPr lang="ko-KR" altLang="en-US" sz="1800" kern="1200" dirty="0">
              <a:latin typeface="맑은 고딕" panose="020F0302020204030204"/>
            </a:rPr>
            <a:t> (</a:t>
          </a:r>
          <a:r>
            <a:rPr lang="ko-KR" altLang="en-US" sz="1800" kern="1200" dirty="0" err="1">
              <a:latin typeface="맑은 고딕" panose="020F0302020204030204"/>
            </a:rPr>
            <a:t>initialize</a:t>
          </a:r>
          <a:r>
            <a:rPr lang="ko-KR" altLang="en-US" sz="1800" kern="1200" dirty="0">
              <a:latin typeface="맑은 고딕" panose="020F0302020204030204"/>
            </a:rPr>
            <a:t> </a:t>
          </a:r>
          <a:r>
            <a:rPr lang="ko-KR" altLang="en-US" sz="1800" kern="1200" dirty="0" err="1">
              <a:latin typeface="맑은 고딕" panose="020F0302020204030204"/>
            </a:rPr>
            <a:t>default</a:t>
          </a:r>
          <a:r>
            <a:rPr lang="ko-KR" altLang="en-US" sz="1800" kern="1200" dirty="0">
              <a:latin typeface="맑은 고딕" panose="020F0302020204030204"/>
            </a:rPr>
            <a:t>=</a:t>
          </a:r>
          <a:r>
            <a:rPr lang="ko-KR" altLang="en-US" sz="1800" kern="1200" dirty="0" err="1">
              <a:latin typeface="맑은 고딕" panose="020F0302020204030204"/>
            </a:rPr>
            <a:t>glorot_uniform</a:t>
          </a:r>
          <a:r>
            <a:rPr lang="ko-KR" altLang="en-US" sz="1800" kern="1200" dirty="0">
              <a:latin typeface="맑은 고딕" panose="020F0302020204030204"/>
            </a:rPr>
            <a:t>)</a:t>
          </a:r>
          <a:endParaRPr lang="ko-KR" altLang="en-US" sz="1800" kern="1200" dirty="0"/>
        </a:p>
      </dsp:txBody>
      <dsp:txXfrm>
        <a:off x="986902" y="1398382"/>
        <a:ext cx="2598195" cy="860835"/>
      </dsp:txXfrm>
    </dsp:sp>
    <dsp:sp modelId="{3A7B4A91-A5F8-4175-A3F0-237E20E5C51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-5400000">
        <a:off x="2162556" y="2343149"/>
        <a:ext cx="246887" cy="240029"/>
      </dsp:txXfrm>
    </dsp:sp>
    <dsp:sp modelId="{46ECD426-6A9C-4100-B980-7B6EBC5B2B41}">
      <dsp:nvSpPr>
        <dsp:cNvPr id="0" name=""/>
        <dsp:cNvSpPr/>
      </dsp:nvSpPr>
      <dsp:spPr>
        <a:xfrm>
          <a:off x="960120" y="2743199"/>
          <a:ext cx="2651759" cy="914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F0302020204030204"/>
            </a:rPr>
            <a:t> </a:t>
          </a:r>
          <a:r>
            <a:rPr lang="ko-KR" altLang="en-US" sz="1800" kern="1200" dirty="0" err="1">
              <a:latin typeface="맑은 고딕" panose="020F0302020204030204"/>
            </a:rPr>
            <a:t>Compile</a:t>
          </a:r>
          <a:r>
            <a:rPr lang="ko-KR" altLang="en-US" sz="1800" kern="1200" dirty="0">
              <a:latin typeface="맑은 고딕" panose="020F0302020204030204"/>
            </a:rPr>
            <a:t> ( </a:t>
          </a:r>
          <a:r>
            <a:rPr lang="ko-KR" altLang="en-US" sz="1800" kern="1200" dirty="0" err="1">
              <a:latin typeface="맑은 고딕" panose="020F0302020204030204"/>
            </a:rPr>
            <a:t>optimizer</a:t>
          </a:r>
          <a:r>
            <a:rPr lang="ko-KR" altLang="en-US" sz="1800" kern="1200" dirty="0">
              <a:latin typeface="맑은 고딕" panose="020F0302020204030204"/>
            </a:rPr>
            <a:t> =</a:t>
          </a:r>
          <a:r>
            <a:rPr lang="ko-KR" altLang="en-US" sz="1800" kern="1200" dirty="0" err="1">
              <a:latin typeface="맑은 고딕" panose="020F0302020204030204"/>
            </a:rPr>
            <a:t>Adam</a:t>
          </a:r>
          <a:r>
            <a:rPr lang="ko-KR" altLang="en-US" sz="1800" kern="1200" dirty="0">
              <a:latin typeface="맑은 고딕" panose="020F0302020204030204"/>
            </a:rPr>
            <a:t> )</a:t>
          </a:r>
          <a:endParaRPr lang="ko-KR" altLang="en-US" sz="1800" kern="1200" dirty="0"/>
        </a:p>
      </dsp:txBody>
      <dsp:txXfrm>
        <a:off x="986902" y="2769981"/>
        <a:ext cx="2598195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985CC-98AC-4AA3-B481-480224D6FDEF}" type="datetimeFigureOut">
              <a:rPr lang="en-US" altLang="ko-KR"/>
              <a:t>1/20/2021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8B38-17A8-4705-917E-6E1EE7FBCD9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1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bilityit.tistory.com/50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bilityit.tistory.com/50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기존의 multi layer nn은 글자의 변형을 고려하지 않음 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/>
              <a:t>Image에 변형(크기변화 혹은 이동) 시에 같은 이미지라고 판단하지 못 함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글자의 topology는 고려하지 않고, raw data에 대해 직접적으로 처리를 하기 때문에 엄청나게 많은 학습 데이터 필요 , 학습시간 증가 문제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ex) 32 * 32 pont // black and white 패턴에 대해 처리를 하기 위해서는 2^(32</a:t>
            </a:r>
            <a:r>
              <a:rPr lang="ko-KR" i="1"/>
              <a:t>32) = 2^1024 &gt;&gt; 이것을 Glay-scale에 적용한다면 256^(32</a:t>
            </a:r>
            <a:r>
              <a:rPr lang="ko-KR"/>
              <a:t>32) = 256^1024개의 패턴나옴,,,,</a:t>
            </a:r>
          </a:p>
          <a:p>
            <a:pPr marL="171450" indent="-171450">
              <a:buFont typeface="Arial"/>
              <a:buChar char="•"/>
            </a:pPr>
            <a:r>
              <a:rPr lang="ko-KR"/>
              <a:t>학습시간, 망의 크기, 변수의 개수의 문제!!!!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8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https://reniew.github.io/12/</a:t>
            </a:r>
            <a:r>
              <a:rPr lang="ko-KR" altLang="en-US" dirty="0">
                <a:ea typeface="맑은 고딕"/>
              </a:rPr>
              <a:t>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4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nomalization하는</a:t>
            </a:r>
            <a:r>
              <a:rPr lang="ko-KR" altLang="en-US" dirty="0">
                <a:ea typeface="맑은 고딕"/>
              </a:rPr>
              <a:t>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4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nomalization하는</a:t>
            </a:r>
            <a:r>
              <a:rPr lang="ko-KR" altLang="en-US" dirty="0">
                <a:ea typeface="맑은 고딕"/>
              </a:rPr>
              <a:t> 것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망의 일반화를 돕는 효과 복수의 </a:t>
            </a:r>
            <a:r>
              <a:rPr lang="en-US" altLang="ko-KR" dirty="0">
                <a:ea typeface="맑은 고딕"/>
              </a:rPr>
              <a:t>Feature map </a:t>
            </a:r>
            <a:r>
              <a:rPr lang="ko-KR" altLang="en-US" dirty="0">
                <a:ea typeface="맑은 고딕"/>
              </a:rPr>
              <a:t>간에 정규화 하는 방법</a:t>
            </a:r>
            <a:endParaRPr lang="en-US" altLang="ko-KR" dirty="0">
              <a:ea typeface="맑은 고딕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신경생물학에는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lateral inhibition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불리는 개념이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활성화된 뉴런이 주변 이웃 뉴런들을 억누르는 현상을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lateral inhibition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현상을 모델링한 것이 바로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response 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강하게 활성화된 뉴런의 주변 이웃들에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주변에 비해 어떤 뉴런이 비교적 강하게 활성화되어 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뉴런의 반응은 더욱더 돋보이게 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강하게 활성화된 뉴런 주변도 모두 강하게 활성화되어 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local response normalization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이후에는 모두 값이 작아질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7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response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 : 편향되는 것을 방지하기 위해 </a:t>
            </a:r>
            <a:r>
              <a:rPr lang="ko-KR" altLang="en-US" dirty="0" err="1">
                <a:ea typeface="맑은 고딕"/>
              </a:rPr>
              <a:t>nomalization하는</a:t>
            </a:r>
            <a:r>
              <a:rPr lang="ko-KR" altLang="en-US" dirty="0">
                <a:ea typeface="맑은 고딕"/>
              </a:rPr>
              <a:t> 것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/>
              <a:t>https://89douner.tistory.com/60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4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87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https://dalpo0814.tistory.com/23?category=248619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22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https://sensibilityit.tistory.com/504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dirty="0" err="1">
                <a:ea typeface="맑은 고딕"/>
              </a:rPr>
              <a:t>Mlp</a:t>
            </a:r>
            <a:r>
              <a:rPr lang="en-US" dirty="0">
                <a:ea typeface="맑은 고딕"/>
              </a:rPr>
              <a:t> sigmoid </a:t>
            </a:r>
            <a:r>
              <a:rPr lang="ko-KR" altLang="en-US" dirty="0">
                <a:ea typeface="맑은 고딕"/>
              </a:rPr>
              <a:t>망이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깊어지면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안되는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이유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87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https://sensibilityit.tistory.com/504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dirty="0" err="1">
                <a:ea typeface="맑은 고딕"/>
              </a:rPr>
              <a:t>Mlp</a:t>
            </a:r>
            <a:r>
              <a:rPr lang="en-US" dirty="0">
                <a:ea typeface="맑은 고딕"/>
              </a:rPr>
              <a:t> sigmoid </a:t>
            </a:r>
            <a:r>
              <a:rPr lang="ko-KR" altLang="en-US" dirty="0">
                <a:ea typeface="맑은 고딕"/>
              </a:rPr>
              <a:t>망이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깊어지면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안되는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이유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422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Sgd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step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크기 고려 안함 일정한 스텝 만큼 이동 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Adam 모멘텀 고려 처음 :::에는 천천히 가고 나중에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ㄱㄱㄱ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크게 작게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9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FUlly</a:t>
            </a:r>
            <a:r>
              <a:rPr lang="en-US" dirty="0">
                <a:latin typeface="Calibri"/>
                <a:cs typeface="Calibri"/>
              </a:rPr>
              <a:t> =---&gt;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신경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activation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모든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레이어에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곱해지는데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cnn</a:t>
            </a:r>
            <a:r>
              <a:rPr lang="en-US" dirty="0">
                <a:latin typeface="Calibri"/>
                <a:cs typeface="Calibri"/>
              </a:rPr>
              <a:t> conv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필터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있는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것만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엑티베이션이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곱해진다a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aW1x1 awx2   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 w1+w2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6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기존의 multi layer nn은 글자의 변형을 고려하지 않음 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/>
              <a:t>Image에 변형(크기변화 혹은 이동) 시에 같은 이미지라고 판단하지 못 함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글자의 topology는 고려하지 않고, raw data에 대해 직접적으로 처리를 하기 때문에 엄청나게 많은 학습 데이터 필요 , 학습시간 증가 문제</a:t>
            </a:r>
          </a:p>
          <a:p>
            <a:pPr marL="628650" lvl="1" indent="-171450">
              <a:buFont typeface="Arial"/>
              <a:buChar char="•"/>
            </a:pPr>
            <a:r>
              <a:rPr lang="ko-KR"/>
              <a:t>ex) 32 * 32 pont // black and white 패턴에 대해 처리를 하기 위해서는 2^(32</a:t>
            </a:r>
            <a:r>
              <a:rPr lang="ko-KR" i="1"/>
              <a:t>32) = 2^1024 &gt;&gt; 이것을 Glay-scale에 적용한다면 256^(32</a:t>
            </a:r>
            <a:r>
              <a:rPr lang="ko-KR"/>
              <a:t>32) = 256^1024개의 패턴나옴,,,,</a:t>
            </a:r>
          </a:p>
          <a:p>
            <a:pPr marL="171450" indent="-171450">
              <a:buFont typeface="Arial"/>
              <a:buChar char="•"/>
            </a:pPr>
            <a:r>
              <a:rPr lang="ko-KR"/>
              <a:t>학습시간, 망의 크기, 변수의 개수의 문제!!!!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2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FUlly</a:t>
            </a:r>
            <a:r>
              <a:rPr lang="en-US" dirty="0">
                <a:latin typeface="Calibri"/>
                <a:cs typeface="Calibri"/>
              </a:rPr>
              <a:t> =---&gt;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신경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activation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모든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레이어에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곱해지는데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cnn</a:t>
            </a:r>
            <a:r>
              <a:rPr lang="en-US" dirty="0">
                <a:latin typeface="Calibri"/>
                <a:cs typeface="Calibri"/>
              </a:rPr>
              <a:t> conv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필터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안에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있는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것만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엑티베이션이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곱해진다a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aW1x1 awx2   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 w1+w2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5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기존의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multi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layer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nn은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글자의 변형을 고려하지 않음 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 dirty="0" err="1"/>
              <a:t>Image에</a:t>
            </a:r>
            <a:r>
              <a:rPr lang="ko-KR" dirty="0"/>
              <a:t> 변형(크기변화 혹은 이동) 시에 같은 이미지라고 판단하지 못 함</a:t>
            </a:r>
          </a:p>
          <a:p>
            <a:pPr marL="628650" lvl="1" indent="-171450">
              <a:buFont typeface="Arial"/>
              <a:buChar char="•"/>
            </a:pPr>
            <a:r>
              <a:rPr lang="ko-KR" dirty="0"/>
              <a:t>글자의 </a:t>
            </a:r>
            <a:r>
              <a:rPr lang="ko-KR" dirty="0" err="1"/>
              <a:t>topology는</a:t>
            </a:r>
            <a:r>
              <a:rPr lang="ko-KR" dirty="0"/>
              <a:t> 고려하지 않고, </a:t>
            </a:r>
            <a:r>
              <a:rPr lang="ko-KR" dirty="0" err="1"/>
              <a:t>raw</a:t>
            </a:r>
            <a:r>
              <a:rPr lang="ko-KR" dirty="0"/>
              <a:t> </a:t>
            </a:r>
            <a:r>
              <a:rPr lang="ko-KR" dirty="0" err="1"/>
              <a:t>data에</a:t>
            </a:r>
            <a:r>
              <a:rPr lang="ko-KR" dirty="0"/>
              <a:t> 대해 직접적으로 처리를 하기 때문에 엄청나게 많은 학습 데이터 필요 , 학습시간 증가 문제</a:t>
            </a:r>
          </a:p>
          <a:p>
            <a:pPr marL="628650" lvl="1" indent="-171450">
              <a:buFont typeface="Arial"/>
              <a:buChar char="•"/>
            </a:pPr>
            <a:r>
              <a:rPr lang="ko-KR" dirty="0" err="1"/>
              <a:t>ex</a:t>
            </a:r>
            <a:r>
              <a:rPr lang="ko-KR" dirty="0"/>
              <a:t>) 32 * 32 </a:t>
            </a:r>
            <a:r>
              <a:rPr lang="ko-KR" dirty="0" err="1"/>
              <a:t>pont</a:t>
            </a:r>
            <a:r>
              <a:rPr lang="ko-KR" dirty="0"/>
              <a:t> // </a:t>
            </a:r>
            <a:r>
              <a:rPr lang="ko-KR" dirty="0" err="1"/>
              <a:t>black</a:t>
            </a:r>
            <a:r>
              <a:rPr lang="ko-KR" dirty="0"/>
              <a:t> and </a:t>
            </a:r>
            <a:r>
              <a:rPr lang="ko-KR" dirty="0" err="1"/>
              <a:t>white</a:t>
            </a:r>
            <a:r>
              <a:rPr lang="ko-KR" dirty="0"/>
              <a:t> 패턴에 대해 처리를 하기 위해서는 2^(32</a:t>
            </a:r>
            <a:r>
              <a:rPr lang="ko-KR" i="1" dirty="0"/>
              <a:t>32) = 2^1024 &gt;&gt; 이것을 </a:t>
            </a:r>
            <a:r>
              <a:rPr lang="ko-KR" i="1" dirty="0" err="1"/>
              <a:t>Glay-scale에</a:t>
            </a:r>
            <a:r>
              <a:rPr lang="ko-KR" i="1" dirty="0"/>
              <a:t> 적용한다면 256^(32</a:t>
            </a:r>
            <a:r>
              <a:rPr lang="ko-KR" dirty="0"/>
              <a:t>32) = 256^1024개의 </a:t>
            </a:r>
            <a:r>
              <a:rPr lang="ko-KR" dirty="0" err="1"/>
              <a:t>패턴나옴</a:t>
            </a:r>
            <a:r>
              <a:rPr lang="ko-KR" dirty="0"/>
              <a:t>,,,,</a:t>
            </a:r>
          </a:p>
          <a:p>
            <a:pPr marL="171450" indent="-171450">
              <a:buFont typeface="Arial"/>
              <a:buChar char="•"/>
            </a:pPr>
            <a:r>
              <a:rPr lang="ko-KR" dirty="0"/>
              <a:t>학습시간, 망의 크기, 변수의 개수의 문제!!!!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https://halfundecided.medium.com/%EB%94%A5%EB%9F%AC%EB%8B%9D-%EB%A8%B8%EC%8B%A0%EB%9F%AC%EB%8B%9D-cnn-convolutional-neural-networks-%EC%89%BD%EA%B2%8C-%EC%9D%B4%ED%95%B4%ED%95%98%EA%B8%B0-836869f88375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https://halfundecided.medium.com/%EB%94%A5%EB%9F%AC%EB%8B%9D-%EB%A8%B8%EC%8B%A0%EB%9F%AC%EB%8B%9D-cnn-convolutional-neural-networks-%EC%89%BD%EA%B2%8C-%EC%9D%B4%ED%95%B4%ED%95%98%EA%B8%B0-836869f88375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4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Cnn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conv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wx다</a:t>
            </a:r>
            <a:r>
              <a:rPr lang="ko-KR" altLang="en-US" dirty="0">
                <a:ea typeface="맑은 고딕"/>
              </a:rPr>
              <a:t> 해주고 </a:t>
            </a:r>
            <a:r>
              <a:rPr lang="ko-KR" altLang="en-US" dirty="0" err="1">
                <a:ea typeface="맑은 고딕"/>
              </a:rPr>
              <a:t>거기다가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relu</a:t>
            </a:r>
            <a:r>
              <a:rPr lang="ko-KR" altLang="en-US" dirty="0">
                <a:ea typeface="맑은 고딕"/>
              </a:rPr>
              <a:t> 같은 함수를 입혀주는?!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Activation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function</a:t>
            </a:r>
            <a:r>
              <a:rPr lang="ko-KR" altLang="en-US" dirty="0">
                <a:ea typeface="맑은 고딕"/>
              </a:rPr>
              <a:t> 단순한 </a:t>
            </a:r>
            <a:r>
              <a:rPr lang="ko-KR" altLang="en-US" dirty="0" err="1">
                <a:ea typeface="맑은 고딕"/>
              </a:rPr>
              <a:t>conv는</a:t>
            </a:r>
            <a:r>
              <a:rPr lang="ko-KR" altLang="en-US" dirty="0">
                <a:ea typeface="맑은 고딕"/>
              </a:rPr>
              <a:t> 선형함수!</a:t>
            </a:r>
          </a:p>
          <a:p>
            <a:r>
              <a:rPr lang="ko-KR" altLang="en-US" dirty="0">
                <a:ea typeface="맑은 고딕"/>
              </a:rPr>
              <a:t>에다가 비선형성(</a:t>
            </a:r>
            <a:r>
              <a:rPr lang="ko-KR" altLang="en-US" dirty="0" err="1">
                <a:ea typeface="맑은 고딕"/>
              </a:rPr>
              <a:t>nonlinearity</a:t>
            </a:r>
            <a:r>
              <a:rPr lang="ko-KR" altLang="en-US" dirty="0">
                <a:ea typeface="맑은 고딕"/>
              </a:rPr>
              <a:t>)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추가해주는 것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- 단순한 선형함수 일 경우 </a:t>
            </a:r>
            <a:r>
              <a:rPr lang="ko-KR" altLang="en-US" dirty="0" err="1">
                <a:ea typeface="맑은 고딕"/>
              </a:rPr>
              <a:t>Back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propagation이</a:t>
            </a:r>
            <a:r>
              <a:rPr lang="ko-KR" altLang="en-US" dirty="0">
                <a:ea typeface="맑은 고딕"/>
              </a:rPr>
              <a:t> 불가능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https://halfundecided.medium.com/%EB%94%A5%EB%9F%AC%EB%8B%9D-%EB%A8%B8%EC%8B%A0%EB%9F%AC%EB%8B%9D-cnn-convolutional-neural-networks-%EC%89%BD%EA%B2%8C-%EC%9D%B4%ED%95%B4%ED%95%98%EA%B8%B0-836869f88375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9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국소 영역 내부에서는 픽셀들이 이동 및 회전 등에 의해 위치가 변경되더라도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계층을 이용할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구성하는 요소들의 이동 및 회전 등에 의해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영향을 받는 문제를 완화할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2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국소 영역 내부에서는 픽셀들이 이동 및 회전 등에 의해 위치가 변경되더라도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계층을 이용할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구성하는 요소들의 이동 및 회전 등에 의해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영향을 받는 문제를 완화할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1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파라미터 개수가 </a:t>
            </a:r>
            <a:r>
              <a:rPr lang="ko-KR" altLang="en-US" dirty="0" err="1"/>
              <a:t>줌ㅈ</a:t>
            </a:r>
            <a:r>
              <a:rPr lang="ko-KR" altLang="en-US" dirty="0"/>
              <a:t> </a:t>
            </a:r>
            <a:r>
              <a:rPr lang="en-US" altLang="ko-KR" dirty="0"/>
              <a:t>NN</a:t>
            </a:r>
            <a:r>
              <a:rPr lang="ko-KR" altLang="en-US" dirty="0"/>
              <a:t>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</a:t>
            </a:r>
            <a:r>
              <a:rPr lang="en-US" altLang="ko-KR" dirty="0"/>
              <a:t>CNN </a:t>
            </a:r>
            <a:r>
              <a:rPr lang="ko-KR" altLang="en-US" dirty="0"/>
              <a:t>등장 이후 </a:t>
            </a:r>
            <a:r>
              <a:rPr lang="en-US" altLang="ko-KR" dirty="0"/>
              <a:t>ILSVRC -2012 </a:t>
            </a:r>
            <a:r>
              <a:rPr lang="en-US" altLang="ko-KR" dirty="0" err="1"/>
              <a:t>imagenet</a:t>
            </a:r>
            <a:r>
              <a:rPr lang="ko-KR" altLang="en-US" dirty="0"/>
              <a:t>을이용한 대회에서 등장한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08B38-17A8-4705-917E-6E1EE7FBCD9D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2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9C0D-C789-46B8-965F-4441EB172F06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0555" y="6343881"/>
            <a:ext cx="658091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 dirty="0"/>
              <a:t>-</a:t>
            </a:r>
            <a:fld id="{836B6DB3-44B8-41C4-A846-21F6C6172237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A1EE-55D3-4BE8-8638-D0BE55465EA8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6A654-E462-4B50-A9E6-F37508694C49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37B8-B128-4AFA-B424-CA679B8A9078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0212-527C-40E8-A725-4075B2F44B7E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D101-5549-4487-99CC-DF9565EB1A16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C070-5DDD-4E2B-B8AA-E092299619BF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2229-D20B-4637-8E67-85D92FE5484B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8D60-EF3E-4975-AFA8-7012DDFECED9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A9B75-B554-47D1-9739-C8AAA87BCC73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A5F5-E7C7-413F-A963-7AC73B925EBC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5698D-3FED-4962-9580-F2461FC9BD9D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-1-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ruuuuu.github.io/machine-learning/cnn-doc/" TargetMode="External"/><Relationship Id="rId3" Type="http://schemas.openxmlformats.org/officeDocument/2006/relationships/hyperlink" Target="http://taewan.kim/post/cnn/" TargetMode="External"/><Relationship Id="rId7" Type="http://schemas.openxmlformats.org/officeDocument/2006/relationships/hyperlink" Target="https://m.blog.naver.com/laonple/22119338998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cho.tistory.com/1149" TargetMode="External"/><Relationship Id="rId5" Type="http://schemas.openxmlformats.org/officeDocument/2006/relationships/hyperlink" Target="https://hamait.tistory.com/535" TargetMode="External"/><Relationship Id="rId4" Type="http://schemas.openxmlformats.org/officeDocument/2006/relationships/hyperlink" Target="https://untitledtblog.tistory.com/15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.blog.naver.com/PostView.nhn?blogId=laonple&amp;logNo=220587920012&amp;proxyReferer=https:%2F%2Fwww.google.com%2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PostView.nhn?blogId=laonple&amp;logNo=220587920012&amp;proxyReferer=https:%2F%2Fwww.google.com%2F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Kernel_(image_process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17532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MNIST and </a:t>
            </a:r>
            <a:r>
              <a:rPr lang="ko-KR" altLang="en-US" dirty="0" err="1">
                <a:ea typeface="맑은 고딕"/>
              </a:rPr>
              <a:t>Alexnet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70589"/>
            <a:ext cx="9144000" cy="587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ea typeface="맑은 고딕"/>
              </a:rPr>
              <a:t>이채영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EF8D78-1C59-4335-87C5-2E72AA9A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Convolution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   Zero padding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Pooling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6F4ED9-E8C0-405D-B264-3F1DE59DEFE8}"/>
              </a:ext>
            </a:extLst>
          </p:cNvPr>
          <p:cNvSpPr/>
          <p:nvPr/>
        </p:nvSpPr>
        <p:spPr>
          <a:xfrm>
            <a:off x="1043562" y="6381057"/>
            <a:ext cx="3139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https://untitledtblog.tistory.com/150</a:t>
            </a:r>
          </a:p>
        </p:txBody>
      </p:sp>
      <p:sp>
        <p:nvSpPr>
          <p:cNvPr id="14" name="부제목 6">
            <a:extLst>
              <a:ext uri="{FF2B5EF4-FFF2-40B4-BE49-F238E27FC236}">
                <a16:creationId xmlns:a16="http://schemas.microsoft.com/office/drawing/2014/main" id="{FCF5F32F-4B58-4AB3-B80A-60876613BAFD}"/>
              </a:ext>
            </a:extLst>
          </p:cNvPr>
          <p:cNvSpPr txBox="1">
            <a:spLocks/>
          </p:cNvSpPr>
          <p:nvPr/>
        </p:nvSpPr>
        <p:spPr>
          <a:xfrm>
            <a:off x="3338841" y="5260890"/>
            <a:ext cx="8004591" cy="856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 </a:t>
            </a:r>
            <a:r>
              <a:rPr lang="en-US" altLang="ko-KR" dirty="0">
                <a:ea typeface="맑은 고딕"/>
              </a:rPr>
              <a:t>Classification </a:t>
            </a:r>
            <a:r>
              <a:rPr lang="ko-KR" altLang="en-US" dirty="0">
                <a:ea typeface="맑은 고딕"/>
              </a:rPr>
              <a:t>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25E562-8CF5-4FAD-ADFA-52981616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48" y="1651353"/>
            <a:ext cx="7419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2" name="그림 5">
            <a:extLst>
              <a:ext uri="{FF2B5EF4-FFF2-40B4-BE49-F238E27FC236}">
                <a16:creationId xmlns:a16="http://schemas.microsoft.com/office/drawing/2014/main" id="{034AEFCC-C764-4459-A1DA-FB09EE454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32" y="1185026"/>
            <a:ext cx="9725438" cy="4889941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3020F948-B7C6-4021-BE69-43CFA222C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949" y="6422428"/>
            <a:ext cx="2216728" cy="349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출처 : CS231N</a:t>
            </a:r>
            <a:endParaRPr lang="ko-KR" altLang="en-US" sz="1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F5DCB-796D-433D-85FF-7631B5FF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FBB94E9-4A94-4EFB-847B-3FBFD8ABA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8E1CF9-5224-4C71-A4BE-56EDAC26FD01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ReLU</a:t>
            </a:r>
            <a:endParaRPr lang="ko-KR" altLang="en-US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Multi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Overlapping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D509D0-6967-4112-AF97-654DECF9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234" y="2878116"/>
            <a:ext cx="2301848" cy="1449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D4C759-CF95-42C6-9C4D-938FCBF41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876" y="4490389"/>
            <a:ext cx="2293301" cy="15111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8284D7-4F54-4B27-B5EA-FB6AA413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32" y="2868568"/>
            <a:ext cx="2293300" cy="14497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EB13A-937E-4A22-9A89-2135EA779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732" y="4529827"/>
            <a:ext cx="2293300" cy="1487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8D167B-F9C9-491A-AE98-6C45CD658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682" y="2814889"/>
            <a:ext cx="2370549" cy="16122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B13C90-62EB-41AA-9925-4F76EFAC7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8193" y="2114619"/>
            <a:ext cx="1533525" cy="381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423B59-5D57-450B-B737-6F7B4DB11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1575" y="1741671"/>
            <a:ext cx="1668949" cy="11268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C8FA41-077E-4CA2-9A49-C0FF4949E2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248" y="1715757"/>
            <a:ext cx="2173929" cy="10673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6F2EA3-BDE5-41FE-89C5-D5731B491587}"/>
              </a:ext>
            </a:extLst>
          </p:cNvPr>
          <p:cNvSpPr txBox="1"/>
          <p:nvPr/>
        </p:nvSpPr>
        <p:spPr>
          <a:xfrm>
            <a:off x="4152433" y="139655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F36D5-9692-4FAF-BE32-409418791305}"/>
              </a:ext>
            </a:extLst>
          </p:cNvPr>
          <p:cNvSpPr txBox="1"/>
          <p:nvPr/>
        </p:nvSpPr>
        <p:spPr>
          <a:xfrm>
            <a:off x="6835173" y="1396555"/>
            <a:ext cx="66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Tanh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21C3AB-B013-420C-A8C1-AD14C210D121}"/>
              </a:ext>
            </a:extLst>
          </p:cNvPr>
          <p:cNvSpPr txBox="1"/>
          <p:nvPr/>
        </p:nvSpPr>
        <p:spPr>
          <a:xfrm>
            <a:off x="9239345" y="1421510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6EDE43-9CD4-44F9-8704-449C26B82F1B}"/>
              </a:ext>
            </a:extLst>
          </p:cNvPr>
          <p:cNvSpPr/>
          <p:nvPr/>
        </p:nvSpPr>
        <p:spPr>
          <a:xfrm>
            <a:off x="1083532" y="6395638"/>
            <a:ext cx="19367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ea typeface="맑은 고딕"/>
              </a:rPr>
              <a:t>https://reniew.github.io/12/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0540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ReLU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Multi</a:t>
            </a: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Overlapping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4AEA7E-0FC9-4D82-ADF4-F3B61B8A9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43" y="1482554"/>
            <a:ext cx="6791282" cy="3770372"/>
          </a:xfrm>
          <a:prstGeom prst="rect">
            <a:avLst/>
          </a:prstGeom>
        </p:spPr>
      </p:pic>
      <p:sp>
        <p:nvSpPr>
          <p:cNvPr id="9" name="부제목 6">
            <a:extLst>
              <a:ext uri="{FF2B5EF4-FFF2-40B4-BE49-F238E27FC236}">
                <a16:creationId xmlns:a16="http://schemas.microsoft.com/office/drawing/2014/main" id="{7828E9D1-1854-48BC-B7B0-9F019BF509BB}"/>
              </a:ext>
            </a:extLst>
          </p:cNvPr>
          <p:cNvSpPr txBox="1">
            <a:spLocks/>
          </p:cNvSpPr>
          <p:nvPr/>
        </p:nvSpPr>
        <p:spPr>
          <a:xfrm>
            <a:off x="3476961" y="5375436"/>
            <a:ext cx="7176864" cy="5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Multi GPU </a:t>
            </a:r>
            <a:r>
              <a:rPr lang="ko-KR" altLang="en-US" dirty="0">
                <a:ea typeface="맑은 고딕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39114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ReLU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Multi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Overlapping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83225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AlexNet_Architecture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ReLU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Multi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GPU</a:t>
            </a: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LRN</a:t>
            </a:r>
          </a:p>
          <a:p>
            <a:pPr algn="l">
              <a:lnSpc>
                <a:spcPct val="200000"/>
              </a:lnSpc>
            </a:pPr>
            <a:r>
              <a:rPr lang="ko-KR" alt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Overlapping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EF5909-DDD6-4024-B50F-C3011E8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596" y="1445843"/>
            <a:ext cx="4248150" cy="4200525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9E10814-7EE0-475D-AE96-BB993B691317}"/>
              </a:ext>
            </a:extLst>
          </p:cNvPr>
          <p:cNvSpPr txBox="1">
            <a:spLocks/>
          </p:cNvSpPr>
          <p:nvPr/>
        </p:nvSpPr>
        <p:spPr>
          <a:xfrm>
            <a:off x="3033295" y="2958552"/>
            <a:ext cx="3770255" cy="1988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ea typeface="맑은 고딕"/>
              </a:rPr>
              <a:t>Stride </a:t>
            </a:r>
            <a:r>
              <a:rPr lang="ko-KR" altLang="en-US" sz="1800" dirty="0">
                <a:ea typeface="맑은 고딕"/>
              </a:rPr>
              <a:t>를 커널 보다 작게 하는 방법</a:t>
            </a:r>
            <a:endParaRPr lang="en-US" altLang="ko-KR" sz="1800" dirty="0">
              <a:ea typeface="맑은 고딕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ea typeface="맑은 고딕"/>
              </a:rPr>
              <a:t>Max pooling </a:t>
            </a:r>
            <a:r>
              <a:rPr lang="ko-KR" altLang="en-US" sz="1800" dirty="0">
                <a:ea typeface="맑은 고딕"/>
              </a:rPr>
              <a:t>사용</a:t>
            </a:r>
            <a:endParaRPr lang="en-US" altLang="ko-KR" sz="1800" dirty="0">
              <a:ea typeface="맑은 고딕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o-KR" altLang="en-US" sz="18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CA277-589B-4C81-BBE2-5DE216813695}"/>
              </a:ext>
            </a:extLst>
          </p:cNvPr>
          <p:cNvSpPr/>
          <p:nvPr/>
        </p:nvSpPr>
        <p:spPr>
          <a:xfrm>
            <a:off x="1151886" y="637255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https://bskyvision.com/421</a:t>
            </a:r>
          </a:p>
        </p:txBody>
      </p:sp>
    </p:spTree>
    <p:extLst>
      <p:ext uri="{BB962C8B-B14F-4D97-AF65-F5344CB8AC3E}">
        <p14:creationId xmlns:p14="http://schemas.microsoft.com/office/powerpoint/2010/main" val="369968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C193E-3605-4698-86F4-0BDFFFE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F12AEA7-6339-4E80-80FC-A7B0EC8710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AlexNet_Overfitting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5D765A-B776-4BB5-B903-47A9B291E332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713B7-39C4-44A6-B52A-1952D5590038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8B8527A-7E5C-4A12-9CE5-6C6AA35F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99164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Overfitting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Data Augmentation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Dropout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6" name="그림 5">
            <a:extLst>
              <a:ext uri="{FF2B5EF4-FFF2-40B4-BE49-F238E27FC236}">
                <a16:creationId xmlns:a16="http://schemas.microsoft.com/office/drawing/2014/main" id="{1259062B-87A3-4944-84C1-8C3957755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43"/>
          <a:stretch/>
        </p:blipFill>
        <p:spPr>
          <a:xfrm>
            <a:off x="3071751" y="1759193"/>
            <a:ext cx="8206245" cy="2836985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F6B1F0EF-7F90-4270-8CEB-27C175B266F2}"/>
              </a:ext>
            </a:extLst>
          </p:cNvPr>
          <p:cNvSpPr txBox="1">
            <a:spLocks/>
          </p:cNvSpPr>
          <p:nvPr/>
        </p:nvSpPr>
        <p:spPr>
          <a:xfrm>
            <a:off x="3389756" y="4271951"/>
            <a:ext cx="7226583" cy="1988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ea typeface="맑은 고딕"/>
              </a:rPr>
              <a:t>Data</a:t>
            </a:r>
            <a:r>
              <a:rPr lang="ko-KR" altLang="en-US" sz="1800" dirty="0">
                <a:ea typeface="맑은 고딕"/>
              </a:rPr>
              <a:t>에 비해 모델이 너무 복잡할 때 </a:t>
            </a:r>
            <a:r>
              <a:rPr lang="en-US" altLang="ko-KR" sz="1800" dirty="0">
                <a:ea typeface="맑은 고딕"/>
              </a:rPr>
              <a:t>overfitting</a:t>
            </a:r>
            <a:r>
              <a:rPr lang="ko-KR" altLang="en-US" sz="1800" dirty="0">
                <a:ea typeface="맑은 고딕"/>
              </a:rPr>
              <a:t>이 발생</a:t>
            </a:r>
            <a:endParaRPr lang="en-US" altLang="ko-KR" sz="1800" dirty="0">
              <a:ea typeface="맑은 고딕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ea typeface="맑은 고딕"/>
              </a:rPr>
              <a:t>학습이 부족한 경우 </a:t>
            </a:r>
          </a:p>
        </p:txBody>
      </p:sp>
    </p:spTree>
    <p:extLst>
      <p:ext uri="{BB962C8B-B14F-4D97-AF65-F5344CB8AC3E}">
        <p14:creationId xmlns:p14="http://schemas.microsoft.com/office/powerpoint/2010/main" val="275667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C193E-3605-4698-86F4-0BDFFFE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F12AEA7-6339-4E80-80FC-A7B0EC8710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AlexNet_Overfitting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5D765A-B776-4BB5-B903-47A9B291E332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713B7-39C4-44A6-B52A-1952D5590038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8B8527A-7E5C-4A12-9CE5-6C6AA35F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99164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Overfitting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Data Augmentation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Dropout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0FDFBD-477D-437D-9E5F-89023993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458" y="2248229"/>
            <a:ext cx="5276850" cy="41243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3CC29F-0617-4CF6-89A6-E061EB8FADDB}"/>
              </a:ext>
            </a:extLst>
          </p:cNvPr>
          <p:cNvSpPr/>
          <p:nvPr/>
        </p:nvSpPr>
        <p:spPr>
          <a:xfrm>
            <a:off x="1151886" y="637255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https://bskyvision.com/421</a:t>
            </a:r>
          </a:p>
        </p:txBody>
      </p:sp>
      <p:sp>
        <p:nvSpPr>
          <p:cNvPr id="14" name="부제목 6">
            <a:extLst>
              <a:ext uri="{FF2B5EF4-FFF2-40B4-BE49-F238E27FC236}">
                <a16:creationId xmlns:a16="http://schemas.microsoft.com/office/drawing/2014/main" id="{E4925604-7287-4BCA-9192-044DB6E9E4B7}"/>
              </a:ext>
            </a:extLst>
          </p:cNvPr>
          <p:cNvSpPr txBox="1">
            <a:spLocks/>
          </p:cNvSpPr>
          <p:nvPr/>
        </p:nvSpPr>
        <p:spPr>
          <a:xfrm>
            <a:off x="3561451" y="1479411"/>
            <a:ext cx="7176864" cy="501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Overfitting </a:t>
            </a:r>
            <a:r>
              <a:rPr lang="ko-KR" altLang="en-US" dirty="0">
                <a:ea typeface="맑은 고딕"/>
              </a:rPr>
              <a:t>방지를 위해 </a:t>
            </a:r>
            <a:r>
              <a:rPr lang="en-US" altLang="ko-KR" dirty="0">
                <a:ea typeface="맑은 고딕"/>
              </a:rPr>
              <a:t>Data</a:t>
            </a:r>
            <a:r>
              <a:rPr lang="ko-KR" altLang="en-US" dirty="0">
                <a:ea typeface="맑은 고딕"/>
              </a:rPr>
              <a:t>를 늘이는 방법</a:t>
            </a:r>
            <a:endParaRPr lang="en-US" altLang="ko-KR" dirty="0">
              <a:ea typeface="맑은 고딕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315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C193E-3605-4698-86F4-0BDFFFE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F12AEA7-6339-4E80-80FC-A7B0EC8710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2. </a:t>
            </a:r>
            <a:r>
              <a:rPr lang="en-US" altLang="ko-KR" dirty="0" err="1">
                <a:ea typeface="맑은 고딕"/>
              </a:rPr>
              <a:t>AlexNet_Overfitting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5D765A-B776-4BB5-B903-47A9B291E332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713B7-39C4-44A6-B52A-1952D5590038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8B8527A-7E5C-4A12-9CE5-6C6AA35F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99164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Overfitting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Data Augmentation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Dropout</a:t>
            </a:r>
            <a:endParaRPr lang="ko-KR" altLang="en-US" sz="1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9BEFA-D3A1-4604-8C6B-0FF36D07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68" y="1581150"/>
            <a:ext cx="7829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B9B4821-CE01-430E-8C4F-496B53462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070230"/>
              </p:ext>
            </p:extLst>
          </p:nvPr>
        </p:nvGraphicFramePr>
        <p:xfrm>
          <a:off x="1615469" y="2548557"/>
          <a:ext cx="3714427" cy="2565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3212">
                  <a:extLst>
                    <a:ext uri="{9D8B030D-6E8A-4147-A177-3AD203B41FA5}">
                      <a16:colId xmlns:a16="http://schemas.microsoft.com/office/drawing/2014/main" val="2254810029"/>
                    </a:ext>
                  </a:extLst>
                </a:gridCol>
                <a:gridCol w="2271215">
                  <a:extLst>
                    <a:ext uri="{9D8B030D-6E8A-4147-A177-3AD203B41FA5}">
                      <a16:colId xmlns:a16="http://schemas.microsoft.com/office/drawing/2014/main" val="153783257"/>
                    </a:ext>
                  </a:extLst>
                </a:gridCol>
              </a:tblGrid>
              <a:tr h="8488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Activation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Sgimoid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69339"/>
                  </a:ext>
                </a:extLst>
              </a:tr>
              <a:tr h="8681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Learning rate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0.001 or 0.01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412935"/>
                  </a:ext>
                </a:extLst>
              </a:tr>
              <a:tr h="84881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600" dirty="0"/>
                        <a:t>Dense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or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910515"/>
                  </a:ext>
                </a:extLst>
              </a:tr>
            </a:tbl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0A81575-770A-40B8-83DA-133F4810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E330402-A967-4F9F-AEF7-AC48754AA057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 </a:t>
            </a:r>
            <a:r>
              <a:rPr lang="ko-KR" altLang="en-US" dirty="0">
                <a:ea typeface="맑은 고딕"/>
              </a:rPr>
              <a:t>실험조건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F87D2B-BDAF-44A6-ABF6-65D935A39ECA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9">
            <a:extLst>
              <a:ext uri="{FF2B5EF4-FFF2-40B4-BE49-F238E27FC236}">
                <a16:creationId xmlns:a16="http://schemas.microsoft.com/office/drawing/2014/main" id="{BBC9E59A-F239-4799-A54F-39376967B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78405"/>
              </p:ext>
            </p:extLst>
          </p:nvPr>
        </p:nvGraphicFramePr>
        <p:xfrm>
          <a:off x="6296219" y="1907730"/>
          <a:ext cx="5128974" cy="3847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894">
                  <a:extLst>
                    <a:ext uri="{9D8B030D-6E8A-4147-A177-3AD203B41FA5}">
                      <a16:colId xmlns:a16="http://schemas.microsoft.com/office/drawing/2014/main" val="3394532524"/>
                    </a:ext>
                  </a:extLst>
                </a:gridCol>
                <a:gridCol w="902737">
                  <a:extLst>
                    <a:ext uri="{9D8B030D-6E8A-4147-A177-3AD203B41FA5}">
                      <a16:colId xmlns:a16="http://schemas.microsoft.com/office/drawing/2014/main" val="133283202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4269804165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722153115"/>
                    </a:ext>
                  </a:extLst>
                </a:gridCol>
                <a:gridCol w="1262018">
                  <a:extLst>
                    <a:ext uri="{9D8B030D-6E8A-4147-A177-3AD203B41FA5}">
                      <a16:colId xmlns:a16="http://schemas.microsoft.com/office/drawing/2014/main" val="985122712"/>
                    </a:ext>
                  </a:extLst>
                </a:gridCol>
              </a:tblGrid>
              <a:tr h="714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noProof="0" dirty="0"/>
                        <a:t>Activation function</a:t>
                      </a:r>
                      <a:endParaRPr lang="ko-KR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noProof="0" dirty="0"/>
                        <a:t>Optimizer</a:t>
                      </a:r>
                      <a:endParaRPr lang="ko-KR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noProof="0" dirty="0"/>
                        <a:t>Initialization</a:t>
                      </a:r>
                      <a:endParaRPr lang="ko-KR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noProof="0" dirty="0"/>
                        <a:t>Batch </a:t>
                      </a:r>
                      <a:r>
                        <a:rPr lang="en-US" altLang="ko-KR" sz="1200" u="none" strike="noStrike" noProof="0" dirty="0" err="1"/>
                        <a:t>Nomalization</a:t>
                      </a:r>
                      <a:endParaRPr lang="ko-KR" altLang="ko-KR" sz="1200" u="none" strike="noStrike" noProof="0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200" u="none" strike="noStrike" noProof="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424820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u="none" strike="noStrike" noProof="0" dirty="0"/>
                        <a:t> SGD</a:t>
                      </a:r>
                      <a:endParaRPr lang="ko-KR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70296"/>
                  </a:ext>
                </a:extLst>
              </a:tr>
              <a:tr h="3786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u="none" strike="noStrike" noProof="0" dirty="0"/>
                        <a:t>2</a:t>
                      </a:r>
                      <a:endParaRPr lang="ko-KR" altLang="en-US" sz="1200" u="none" strike="noStrike" noProof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dirty="0"/>
                        <a:t>Adam</a:t>
                      </a:r>
                      <a:endParaRPr 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dirty="0"/>
                        <a:t>X</a:t>
                      </a:r>
                      <a:endParaRPr 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237012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SGD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normal initializer.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00080"/>
                  </a:ext>
                </a:extLst>
              </a:tr>
              <a:tr h="498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Relu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SGD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310014"/>
                  </a:ext>
                </a:extLst>
              </a:tr>
              <a:tr h="498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Sigmoid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SGD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Xavier uniform initializer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ㅇ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906632"/>
                  </a:ext>
                </a:extLst>
              </a:tr>
              <a:tr h="498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CNN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60674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DD0A55-BD3B-45E1-B204-28C3F396953F}"/>
              </a:ext>
            </a:extLst>
          </p:cNvPr>
          <p:cNvSpPr txBox="1"/>
          <p:nvPr/>
        </p:nvSpPr>
        <p:spPr>
          <a:xfrm>
            <a:off x="1239563" y="21792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7DDE1-FA91-4D02-8158-9AEC1A011E04}"/>
              </a:ext>
            </a:extLst>
          </p:cNvPr>
          <p:cNvSpPr txBox="1"/>
          <p:nvPr/>
        </p:nvSpPr>
        <p:spPr>
          <a:xfrm>
            <a:off x="5933619" y="15972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01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1295" y="1762514"/>
            <a:ext cx="9144000" cy="3491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1. CNN</a:t>
            </a:r>
          </a:p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AlexNet</a:t>
            </a:r>
            <a:endParaRPr lang="ko-KR" altLang="en-US" dirty="0"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3. MNIST</a:t>
            </a:r>
          </a:p>
          <a:p>
            <a:pPr algn="l">
              <a:lnSpc>
                <a:spcPct val="200000"/>
              </a:lnSpc>
            </a:pPr>
            <a:r>
              <a:rPr lang="ko-KR" altLang="en-US" dirty="0">
                <a:ea typeface="맑은 고딕"/>
              </a:rPr>
              <a:t>4. 기타 용어 정리</a:t>
            </a:r>
          </a:p>
          <a:p>
            <a:pPr algn="l">
              <a:lnSpc>
                <a:spcPct val="20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15CECAB8-E512-4F92-8D37-CCB2C4282C3A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ea typeface="맑은 고딕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75D303-5D54-40C1-9279-3315348FB14F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BB32B94-EDE3-463F-9C56-99761C2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B9B4821-CE01-430E-8C4F-496B534623A0}"/>
              </a:ext>
            </a:extLst>
          </p:cNvPr>
          <p:cNvGraphicFramePr>
            <a:graphicFrameLocks noGrp="1"/>
          </p:cNvGraphicFramePr>
          <p:nvPr/>
        </p:nvGraphicFramePr>
        <p:xfrm>
          <a:off x="546865" y="4348396"/>
          <a:ext cx="11256378" cy="134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254810029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153783257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1714972233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1376437772"/>
                    </a:ext>
                  </a:extLst>
                </a:gridCol>
                <a:gridCol w="2428332">
                  <a:extLst>
                    <a:ext uri="{9D8B030D-6E8A-4147-A177-3AD203B41FA5}">
                      <a16:colId xmlns:a16="http://schemas.microsoft.com/office/drawing/2014/main" val="999094375"/>
                    </a:ext>
                  </a:extLst>
                </a:gridCol>
              </a:tblGrid>
              <a:tr h="33473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69339"/>
                  </a:ext>
                </a:extLst>
              </a:tr>
              <a:tr h="3428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Learning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412935"/>
                  </a:ext>
                </a:extLst>
              </a:tr>
              <a:tr h="3347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dirty="0" err="1"/>
                        <a:t>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0.2465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1.7056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0.3921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2.29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910515"/>
                  </a:ext>
                </a:extLst>
              </a:tr>
              <a:tr h="3347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dirty="0" err="1"/>
                        <a:t>Test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93.32%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63.71%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90.14%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11.34%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79630"/>
                  </a:ext>
                </a:extLst>
              </a:tr>
            </a:tbl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CEAB9EC1-988B-4347-A3C7-55983AFEBB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062" r="49213" b="3237"/>
          <a:stretch/>
        </p:blipFill>
        <p:spPr>
          <a:xfrm>
            <a:off x="6170469" y="2031669"/>
            <a:ext cx="2558855" cy="1678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1B6AF1A-9A2A-4283-8D71-60E4F403D1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" t="58884" r="50052" b="6036"/>
          <a:stretch/>
        </p:blipFill>
        <p:spPr>
          <a:xfrm>
            <a:off x="3430881" y="2041289"/>
            <a:ext cx="2558855" cy="1655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F613D9E7-5D6E-4822-BC40-3CA203F625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" r="48335" b="15174"/>
          <a:stretch/>
        </p:blipFill>
        <p:spPr>
          <a:xfrm>
            <a:off x="8877674" y="2022769"/>
            <a:ext cx="2642769" cy="1678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8">
            <a:extLst>
              <a:ext uri="{FF2B5EF4-FFF2-40B4-BE49-F238E27FC236}">
                <a16:creationId xmlns:a16="http://schemas.microsoft.com/office/drawing/2014/main" id="{FBAE5D39-66A8-47EF-8492-E061334D8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28" y="2027734"/>
            <a:ext cx="2529203" cy="1682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0A81575-770A-40B8-83DA-133F4810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E330402-A967-4F9F-AEF7-AC48754AA057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MNIST_1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F87D2B-BDAF-44A6-ABF6-65D935A39ECA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78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E21B11FD-0BF3-46D4-8B6B-A09FEDC37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69651"/>
              </p:ext>
            </p:extLst>
          </p:nvPr>
        </p:nvGraphicFramePr>
        <p:xfrm>
          <a:off x="551313" y="1269528"/>
          <a:ext cx="11089374" cy="5074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6458">
                  <a:extLst>
                    <a:ext uri="{9D8B030D-6E8A-4147-A177-3AD203B41FA5}">
                      <a16:colId xmlns:a16="http://schemas.microsoft.com/office/drawing/2014/main" val="3394532524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1332832021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4269804165"/>
                    </a:ext>
                  </a:extLst>
                </a:gridCol>
              </a:tblGrid>
              <a:tr h="6213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u="none" strike="noStrike" noProof="0" dirty="0" err="1"/>
                        <a:t>Sigmoid</a:t>
                      </a:r>
                      <a:r>
                        <a:rPr lang="ko-KR" sz="1600" u="none" strike="noStrike" noProof="0" dirty="0"/>
                        <a:t>  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 SGD</a:t>
                      </a:r>
                      <a:endParaRPr 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noProof="0" dirty="0" err="1"/>
                        <a:t>Sigmoid</a:t>
                      </a:r>
                      <a:r>
                        <a:rPr lang="ko-KR" sz="1600" u="none" strike="noStrike" noProof="0" dirty="0"/>
                        <a:t>  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 </a:t>
                      </a:r>
                      <a:r>
                        <a:rPr lang="ko-KR" sz="1600" u="none" strike="noStrike" noProof="0" dirty="0" err="1"/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noProof="0" dirty="0" err="1"/>
                        <a:t>Sigmoid</a:t>
                      </a:r>
                      <a:r>
                        <a:rPr lang="ko-KR" sz="1600" u="none" strike="noStrike" noProof="0" dirty="0"/>
                        <a:t>  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 SGD / </a:t>
                      </a:r>
                      <a:r>
                        <a:rPr lang="ko-KR" sz="1600" u="none" strike="noStrike" noProof="0" dirty="0" err="1"/>
                        <a:t>initialize</a:t>
                      </a:r>
                      <a:r>
                        <a:rPr lang="ko-KR" sz="1600" u="none" strike="noStrike" noProof="0" dirty="0"/>
                        <a:t> : </a:t>
                      </a:r>
                      <a:r>
                        <a:rPr lang="ko-KR" sz="1600" u="none" strike="noStrike" noProof="0" dirty="0" err="1"/>
                        <a:t>he_normal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424820"/>
                  </a:ext>
                </a:extLst>
              </a:tr>
              <a:tr h="18306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70296"/>
                  </a:ext>
                </a:extLst>
              </a:tr>
              <a:tr h="508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u="none" strike="noStrike" noProof="0" dirty="0" err="1"/>
                        <a:t>Relu</a:t>
                      </a:r>
                      <a:r>
                        <a:rPr lang="ko-KR" sz="1600" u="none" strike="noStrike" noProof="0" dirty="0"/>
                        <a:t> /  </a:t>
                      </a:r>
                      <a:r>
                        <a:rPr lang="ko-KR" sz="1600" u="none" strike="noStrike" noProof="0" dirty="0" err="1"/>
                        <a:t>Optimizer</a:t>
                      </a:r>
                      <a:r>
                        <a:rPr lang="ko-KR" sz="1600" u="none" strike="noStrike" noProof="0" dirty="0"/>
                        <a:t> :SGD</a:t>
                      </a:r>
                      <a:r>
                        <a:rPr lang="ko-KR" altLang="en-US" sz="1600" u="none" strike="noStrike" noProof="0" dirty="0"/>
                        <a:t> </a:t>
                      </a:r>
                      <a:r>
                        <a:rPr lang="ko-KR" altLang="en-US" sz="1600" u="none" strike="noStrike" noProof="0" dirty="0" err="1"/>
                        <a:t>overfitting</a:t>
                      </a:r>
                      <a:endParaRPr lang="ko-KR" altLang="en-US" sz="1600" u="none" strike="noStrike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noProof="0" dirty="0" err="1"/>
                        <a:t>Batch</a:t>
                      </a:r>
                      <a:r>
                        <a:rPr lang="ko-KR" sz="1600" u="none" strike="noStrike" noProof="0" dirty="0"/>
                        <a:t> </a:t>
                      </a:r>
                      <a:r>
                        <a:rPr lang="ko-KR" sz="1600" u="none" strike="noStrike" noProof="0" dirty="0" err="1"/>
                        <a:t>nomalization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u="none" strike="noStrike" noProof="0" dirty="0"/>
                        <a:t>CNN</a:t>
                      </a:r>
                      <a:endParaRPr 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237012"/>
                  </a:ext>
                </a:extLst>
              </a:tr>
              <a:tr h="21137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900080"/>
                  </a:ext>
                </a:extLst>
              </a:tr>
            </a:tbl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B6FE55D0-F099-49D2-9A8F-53EA86C50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58" r="50150" b="14470"/>
          <a:stretch/>
        </p:blipFill>
        <p:spPr>
          <a:xfrm>
            <a:off x="8446385" y="1885601"/>
            <a:ext cx="2747284" cy="1821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0B5EA8F5-D4D6-444C-96B6-480EF8B96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3" r="49137" b="16541"/>
          <a:stretch/>
        </p:blipFill>
        <p:spPr>
          <a:xfrm>
            <a:off x="882523" y="4272160"/>
            <a:ext cx="3188468" cy="20147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7002758-FF69-4CB5-BDF1-97677E50D7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9" t="-493" r="50050" b="16995"/>
          <a:stretch/>
        </p:blipFill>
        <p:spPr>
          <a:xfrm>
            <a:off x="4614974" y="4270984"/>
            <a:ext cx="3030735" cy="2014706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9791B70B-6B16-426A-A6F2-9C6FB26164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" r="6383" b="12990"/>
          <a:stretch/>
        </p:blipFill>
        <p:spPr>
          <a:xfrm>
            <a:off x="8271263" y="4271572"/>
            <a:ext cx="3041518" cy="2014707"/>
          </a:xfrm>
          <a:prstGeom prst="rect">
            <a:avLst/>
          </a:prstGeom>
        </p:spPr>
      </p:pic>
      <p:pic>
        <p:nvPicPr>
          <p:cNvPr id="2" name="그림 9">
            <a:extLst>
              <a:ext uri="{FF2B5EF4-FFF2-40B4-BE49-F238E27FC236}">
                <a16:creationId xmlns:a16="http://schemas.microsoft.com/office/drawing/2014/main" id="{CE0527F1-E182-43F2-82A7-B6491D3D01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829" b="13664"/>
          <a:stretch/>
        </p:blipFill>
        <p:spPr>
          <a:xfrm>
            <a:off x="4713606" y="1891095"/>
            <a:ext cx="2779690" cy="1810014"/>
          </a:xfrm>
          <a:prstGeom prst="rect">
            <a:avLst/>
          </a:prstGeom>
        </p:spPr>
      </p:pic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66AB554-EDEF-42D9-BF99-E1802EAE2B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49364" b="19067"/>
          <a:stretch/>
        </p:blipFill>
        <p:spPr>
          <a:xfrm>
            <a:off x="939444" y="1891095"/>
            <a:ext cx="2939084" cy="1821002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A2B1EC1-E0B4-4DCB-B555-DE69DA8D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D35F4F3E-1B89-49AE-A862-A0C683B6DF8F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MNIST_2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8D55A3-0B6E-40D3-964B-9851C75860EE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3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E21B11FD-0BF3-46D4-8B6B-A09FEDC37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15872"/>
              </p:ext>
            </p:extLst>
          </p:nvPr>
        </p:nvGraphicFramePr>
        <p:xfrm>
          <a:off x="624078" y="1347135"/>
          <a:ext cx="11089374" cy="4912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6458">
                  <a:extLst>
                    <a:ext uri="{9D8B030D-6E8A-4147-A177-3AD203B41FA5}">
                      <a16:colId xmlns:a16="http://schemas.microsoft.com/office/drawing/2014/main" val="3394532524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1332832021"/>
                    </a:ext>
                  </a:extLst>
                </a:gridCol>
                <a:gridCol w="3696458">
                  <a:extLst>
                    <a:ext uri="{9D8B030D-6E8A-4147-A177-3AD203B41FA5}">
                      <a16:colId xmlns:a16="http://schemas.microsoft.com/office/drawing/2014/main" val="4269804165"/>
                    </a:ext>
                  </a:extLst>
                </a:gridCol>
              </a:tblGrid>
              <a:tr h="917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u="none" strike="noStrike" noProof="0"/>
                        <a:t>Sigmoid  /  Optimizer : SGD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noProof="0"/>
                        <a:t>Sigmoid  /  Optimizer : 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noProof="0"/>
                        <a:t>Sigmoid  /  Optimizer : SGD / initialize : he_normal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424820"/>
                  </a:ext>
                </a:extLst>
              </a:tr>
              <a:tr h="16366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Test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Loss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2.29</a:t>
                      </a:r>
                      <a:endParaRPr lang="ko-KR" altLang="en-US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Accturacy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11.34 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%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Test</a:t>
                      </a:r>
                      <a:endParaRPr lang="ko-KR" altLang="en-US" dirty="0"/>
                    </a:p>
                    <a:p>
                      <a:pPr lvl="0" algn="l">
                        <a:buNone/>
                      </a:pPr>
                      <a:r>
                        <a:rPr lang="ko-KR" altLang="en-US"/>
                        <a:t>Loss : 1.905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/>
                        <a:t>Accturacy : 93.99 %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Test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Loss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0.5779</a:t>
                      </a:r>
                      <a:endParaRPr lang="ko-KR" altLang="en-US" sz="18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Accturacy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86.33</a:t>
                      </a:r>
                      <a:r>
                        <a:rPr lang="ko-KR" altLang="en-US" sz="1800" b="0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%</a:t>
                      </a:r>
                      <a:endParaRPr 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70296"/>
                  </a:ext>
                </a:extLst>
              </a:tr>
              <a:tr h="7218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u="none" strike="noStrike" noProof="0"/>
                        <a:t>Relu /  Optimizer : SGD 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noProof="0" dirty="0" err="1"/>
                        <a:t>Batch</a:t>
                      </a:r>
                      <a:r>
                        <a:rPr lang="ko-KR" sz="1800" u="none" strike="noStrike" noProof="0" dirty="0"/>
                        <a:t> </a:t>
                      </a:r>
                      <a:r>
                        <a:rPr lang="ko-KR" sz="1800" u="none" strike="noStrike" noProof="0" dirty="0" err="1"/>
                        <a:t>nomalization</a:t>
                      </a:r>
                      <a:endParaRPr lang="ko-KR" sz="1800" u="none" strike="noStrike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u="none" strike="noStrike" noProof="0"/>
                        <a:t>CNN</a:t>
                      </a:r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237012"/>
                  </a:ext>
                </a:extLst>
              </a:tr>
              <a:tr h="16366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Test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Loss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0.2974</a:t>
                      </a:r>
                      <a:endParaRPr lang="ko-KR" altLang="en-US" sz="18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Accturacy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94.34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%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Test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Loss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0.2029</a:t>
                      </a:r>
                      <a:endParaRPr lang="ko-KR" altLang="en-US" sz="18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Accturacy : </a:t>
                      </a: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94.60</a:t>
                      </a: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 %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Test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Loss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0.0459</a:t>
                      </a:r>
                      <a:endParaRPr lang="ko-KR" altLang="en-US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Accturacy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800" b="0" i="0" u="none" strike="noStrike" noProof="0" dirty="0">
                          <a:latin typeface="맑은 고딕"/>
                          <a:ea typeface="맑은 고딕"/>
                        </a:rPr>
                        <a:t>98.50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 %</a:t>
                      </a:r>
                      <a:endParaRPr 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00080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7B45F7-973F-4A16-9C0F-4ADFC55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015BB83-6BF1-4B9B-AA48-070C5685C2D3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3. MNIST_2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7E49F6-A0FC-4037-8215-F438DEC664B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7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7B45F7-973F-4A16-9C0F-4ADFC55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015BB83-6BF1-4B9B-AA48-070C5685C2D3}"/>
              </a:ext>
            </a:extLst>
          </p:cNvPr>
          <p:cNvSpPr txBox="1">
            <a:spLocks/>
          </p:cNvSpPr>
          <p:nvPr/>
        </p:nvSpPr>
        <p:spPr>
          <a:xfrm>
            <a:off x="1524000" y="3022209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</a:rPr>
              <a:t>Thank You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7E49F6-A0FC-4037-8215-F438DEC664BC}"/>
              </a:ext>
            </a:extLst>
          </p:cNvPr>
          <p:cNvCxnSpPr>
            <a:cxnSpLocks/>
          </p:cNvCxnSpPr>
          <p:nvPr/>
        </p:nvCxnSpPr>
        <p:spPr>
          <a:xfrm>
            <a:off x="280555" y="3429000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64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 MNIST_tensorflow2.0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3A2584C-5AED-41E2-BABF-4080BEC8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32625"/>
              </p:ext>
            </p:extLst>
          </p:nvPr>
        </p:nvGraphicFramePr>
        <p:xfrm>
          <a:off x="856073" y="1947332"/>
          <a:ext cx="10616777" cy="405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5736">
                  <a:extLst>
                    <a:ext uri="{9D8B030D-6E8A-4147-A177-3AD203B41FA5}">
                      <a16:colId xmlns:a16="http://schemas.microsoft.com/office/drawing/2014/main" val="2718347284"/>
                    </a:ext>
                  </a:extLst>
                </a:gridCol>
                <a:gridCol w="4101041">
                  <a:extLst>
                    <a:ext uri="{9D8B030D-6E8A-4147-A177-3AD203B41FA5}">
                      <a16:colId xmlns:a16="http://schemas.microsoft.com/office/drawing/2014/main" val="899053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matplotlib.pyplot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as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plt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sklearn.model_selection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train_test_split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tensorflow.keras.datasets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mnist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tensorflow.keras.models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 Sequential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tensorflow.keras.utils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to_categorical</a:t>
                      </a:r>
                      <a:endParaRPr lang="en-US" altLang="ko-KR" sz="14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tensorflow.keras.layers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 Activation, Dense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from 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tensorflow.keras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import optimizers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>
                        <a:buNone/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사용한 라이브러리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400" dirty="0" err="1"/>
                        <a:t>Matplot</a:t>
                      </a:r>
                      <a:r>
                        <a:rPr lang="ko-KR" altLang="en-US" sz="1400" dirty="0"/>
                        <a:t> : </a:t>
                      </a:r>
                      <a:r>
                        <a:rPr lang="ko-KR" altLang="en-US" sz="1400" dirty="0" err="1"/>
                        <a:t>mnist</a:t>
                      </a:r>
                      <a:r>
                        <a:rPr lang="ko-KR" altLang="en-US" sz="1400" dirty="0"/>
                        <a:t> 이미지를 확인할 때 사용 / 그래프 그릴 때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6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,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), 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,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 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mnist.load_data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()</a:t>
                      </a:r>
                      <a:endParaRPr 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9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# reshaping X data: (n, 28, 28) =&gt; (n, 784)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X_train.reshape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X_train.shape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[0], -1))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X_test.reshape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X_test.shape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[0], -1))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Reshape</a:t>
                      </a:r>
                      <a:r>
                        <a:rPr lang="ko-KR" altLang="en-US" sz="1400" dirty="0"/>
                        <a:t> 을 하는 이유는 </a:t>
                      </a:r>
                      <a:r>
                        <a:rPr lang="ko-KR" altLang="en-US" sz="1400" dirty="0" err="1"/>
                        <a:t>input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shape는</a:t>
                      </a:r>
                      <a:r>
                        <a:rPr lang="ko-KR" altLang="en-US" sz="1400" dirty="0"/>
                        <a:t> [</a:t>
                      </a:r>
                      <a:r>
                        <a:rPr lang="ko-KR" altLang="en-US" sz="1400" dirty="0" err="1"/>
                        <a:t>width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height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channel</a:t>
                      </a:r>
                      <a:r>
                        <a:rPr lang="ko-KR" altLang="en-US" sz="1400" dirty="0"/>
                        <a:t>] --&gt; [</a:t>
                      </a:r>
                      <a:r>
                        <a:rPr lang="ko-KR" altLang="en-US" sz="1400" dirty="0" err="1"/>
                        <a:t>batch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width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height</a:t>
                      </a:r>
                      <a:r>
                        <a:rPr lang="ko-KR" altLang="en-US" sz="1400" dirty="0"/>
                        <a:t>, </a:t>
                      </a:r>
                      <a:r>
                        <a:rPr lang="ko-KR" altLang="en-US" sz="1400" dirty="0" err="1"/>
                        <a:t>channe</a:t>
                      </a:r>
                      <a:r>
                        <a:rPr lang="ko-KR" altLang="en-US" sz="1400" dirty="0"/>
                        <a:t>]로 되어 있기 때문에</a:t>
                      </a:r>
                      <a:endParaRPr lang="ko-KR" altLang="en-US" sz="14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563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</a:b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to_categorical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y_train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 = 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to_categorical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(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y_test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Courier New"/>
                          <a:ea typeface="맑은 고딕"/>
                        </a:rPr>
                        <a:t>)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</a:b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dirty="0"/>
                        <a:t>One-</a:t>
                      </a:r>
                      <a:r>
                        <a:rPr lang="ko-KR" altLang="en-US" sz="1400" dirty="0" err="1"/>
                        <a:t>hot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encoding</a:t>
                      </a:r>
                      <a:r>
                        <a:rPr lang="ko-KR" altLang="en-US" sz="1400" dirty="0"/>
                        <a:t> :  </a:t>
                      </a:r>
                      <a:r>
                        <a:rPr lang="ko-KR" altLang="en-US" sz="1400" dirty="0" err="1"/>
                        <a:t>converting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y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data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into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categorical</a:t>
                      </a:r>
                    </a:p>
                    <a:p>
                      <a:pPr lvl="0">
                        <a:buNone/>
                      </a:pPr>
                      <a:endParaRPr lang="ko-KR" altLang="en-US" sz="1400" dirty="0"/>
                    </a:p>
                    <a:p>
                      <a:pPr lvl="0">
                        <a:buNone/>
                      </a:pPr>
                      <a:r>
                        <a:rPr lang="ko-KR" altLang="en-US" sz="1400" dirty="0" err="1"/>
                        <a:t>Ex</a:t>
                      </a:r>
                      <a:r>
                        <a:rPr lang="ko-KR" altLang="en-US" sz="1400" dirty="0"/>
                        <a:t> ) </a:t>
                      </a:r>
                      <a:r>
                        <a:rPr lang="ko-KR" altLang="en-US" sz="1400" dirty="0" err="1"/>
                        <a:t>label</a:t>
                      </a:r>
                      <a:r>
                        <a:rPr lang="ko-KR" altLang="en-US" sz="1400" dirty="0"/>
                        <a:t> 7 : 000000100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10850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8DF033-0ADC-4C76-8DAE-747CF2E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8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 </a:t>
            </a:r>
            <a:r>
              <a:rPr lang="ko-KR" altLang="en-US" sz="4400" dirty="0" err="1">
                <a:ea typeface="맑은 고딕"/>
              </a:rPr>
              <a:t>MNIST_Sigmoid_Adam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3A2584C-5AED-41E2-BABF-4080BEC8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69029"/>
              </p:ext>
            </p:extLst>
          </p:nvPr>
        </p:nvGraphicFramePr>
        <p:xfrm>
          <a:off x="573851" y="1533405"/>
          <a:ext cx="8165629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5629">
                  <a:extLst>
                    <a:ext uri="{9D8B030D-6E8A-4147-A177-3AD203B41FA5}">
                      <a16:colId xmlns:a16="http://schemas.microsoft.com/office/drawing/2014/main" val="2718347284"/>
                    </a:ext>
                  </a:extLst>
                </a:gridCol>
              </a:tblGrid>
              <a:tr h="464725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/>
                        <a:t>def </a:t>
                      </a:r>
                      <a:r>
                        <a:rPr lang="en-US" sz="1400" b="0" i="0" u="none" strike="noStrike" noProof="0" dirty="0" err="1"/>
                        <a:t>sgd_model</a:t>
                      </a:r>
                      <a:r>
                        <a:rPr lang="en-US" sz="1400" b="0" i="0" u="none" strike="noStrike" noProof="0" dirty="0"/>
                        <a:t>():</a:t>
                      </a:r>
                      <a:endParaRPr lang="ko-KR" alt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/>
                        <a:t>      model = Sequential()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(Dense(50, </a:t>
                      </a:r>
                      <a:r>
                        <a:rPr lang="en-US" sz="1400" b="0" i="0" u="none" strike="noStrike" noProof="0" dirty="0" err="1"/>
                        <a:t>input_shape</a:t>
                      </a:r>
                      <a:r>
                        <a:rPr lang="en-US" sz="1400" b="0" i="0" u="none" strike="noStrike" noProof="0" dirty="0"/>
                        <a:t> = (784, )))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(Dense(50))</a:t>
                      </a: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(Dense(50))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(Activation('sigmoid'))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(Dense(10))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model.add</a:t>
                      </a:r>
                      <a:r>
                        <a:rPr lang="en-US" sz="1400" b="0" i="0" u="none" strike="noStrike" noProof="0" dirty="0"/>
                        <a:t>(Activation('</a:t>
                      </a:r>
                      <a:r>
                        <a:rPr lang="en-US" sz="1400" b="0" i="0" u="none" strike="noStrike" noProof="0" dirty="0" err="1"/>
                        <a:t>softmax</a:t>
                      </a:r>
                      <a:r>
                        <a:rPr lang="en-US" sz="1400" b="0" i="0" u="none" strike="noStrike" noProof="0" dirty="0"/>
                        <a:t>'))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adam</a:t>
                      </a:r>
                      <a:r>
                        <a:rPr lang="en-US" sz="1400" b="0" i="0" u="none" strike="noStrike" noProof="0" dirty="0"/>
                        <a:t> = </a:t>
                      </a:r>
                      <a:r>
                        <a:rPr lang="en-US" sz="1400" b="0" i="0" u="none" strike="noStrike" noProof="0" dirty="0" err="1"/>
                        <a:t>optimizers.Adam</a:t>
                      </a:r>
                      <a:r>
                        <a:rPr lang="en-US" sz="1400" b="0" i="0" u="none" strike="noStrike" noProof="0" dirty="0"/>
                        <a:t>(</a:t>
                      </a:r>
                      <a:r>
                        <a:rPr lang="en-US" sz="1400" b="0" i="0" u="none" strike="noStrike" noProof="0" dirty="0" err="1"/>
                        <a:t>lr</a:t>
                      </a:r>
                      <a:r>
                        <a:rPr lang="en-US" sz="1400" b="0" i="0" u="none" strike="noStrike" noProof="0" dirty="0"/>
                        <a:t> = 0.001)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 err="1"/>
                        <a:t>model.compile</a:t>
                      </a:r>
                      <a:r>
                        <a:rPr lang="en-US" sz="1400" b="0" i="0" u="none" strike="noStrike" noProof="0" dirty="0"/>
                        <a:t>(optimizer = </a:t>
                      </a:r>
                      <a:r>
                        <a:rPr lang="en-US" sz="1400" b="0" i="0" u="none" strike="noStrike" noProof="0" dirty="0" err="1"/>
                        <a:t>adam</a:t>
                      </a:r>
                      <a:r>
                        <a:rPr lang="en-US" sz="1400" b="0" i="0" u="none" strike="noStrike" noProof="0" dirty="0"/>
                        <a:t>, loss = '</a:t>
                      </a:r>
                      <a:r>
                        <a:rPr lang="en-US" sz="1400" b="0" i="0" u="none" strike="noStrike" noProof="0" dirty="0" err="1"/>
                        <a:t>categorical_crossentropy</a:t>
                      </a:r>
                      <a:r>
                        <a:rPr lang="en-US" sz="1400" b="0" i="0" u="none" strike="noStrike" noProof="0" dirty="0"/>
                        <a:t>', metrics = ['accuracy'])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맑은 고딕"/>
                        </a:rPr>
                        <a:t>      </a:t>
                      </a:r>
                      <a:r>
                        <a:rPr lang="en-US" sz="1400" b="0" i="0" u="none" strike="noStrike" noProof="0" dirty="0"/>
                        <a:t>return model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dirty="0"/>
                      </a:br>
                      <a:r>
                        <a:rPr lang="en-US" sz="1400" b="0" i="0" u="none" strike="noStrike" noProof="0" dirty="0"/>
                        <a:t>model = </a:t>
                      </a:r>
                      <a:r>
                        <a:rPr lang="en-US" sz="1400" b="0" i="0" u="none" strike="noStrike" noProof="0" dirty="0" err="1"/>
                        <a:t>sgd_model</a:t>
                      </a:r>
                      <a:r>
                        <a:rPr lang="en-US" sz="1400" b="0" i="0" u="none" strike="noStrike" noProof="0" dirty="0"/>
                        <a:t>()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/>
                        <a:t>history = </a:t>
                      </a:r>
                      <a:r>
                        <a:rPr lang="en-US" sz="1400" b="0" i="0" u="none" strike="noStrike" noProof="0" dirty="0" err="1"/>
                        <a:t>model.fit</a:t>
                      </a:r>
                      <a:r>
                        <a:rPr lang="en-US" sz="1400" b="0" i="0" u="none" strike="noStrike" noProof="0" dirty="0"/>
                        <a:t>(</a:t>
                      </a:r>
                      <a:r>
                        <a:rPr lang="en-US" sz="1400" b="0" i="0" u="none" strike="noStrike" noProof="0" dirty="0" err="1"/>
                        <a:t>X_train</a:t>
                      </a:r>
                      <a:r>
                        <a:rPr lang="en-US" sz="1400" b="0" i="0" u="none" strike="noStrike" noProof="0" dirty="0"/>
                        <a:t>, </a:t>
                      </a:r>
                      <a:r>
                        <a:rPr lang="en-US" sz="1400" b="0" i="0" u="none" strike="noStrike" noProof="0" dirty="0" err="1"/>
                        <a:t>y_train</a:t>
                      </a:r>
                      <a:r>
                        <a:rPr lang="en-US" sz="1400" b="0" i="0" u="none" strike="noStrike" noProof="0" dirty="0"/>
                        <a:t>, </a:t>
                      </a:r>
                      <a:r>
                        <a:rPr lang="en-US" sz="1400" b="0" i="0" u="none" strike="noStrike" noProof="0" dirty="0" err="1"/>
                        <a:t>validation_split</a:t>
                      </a:r>
                      <a:r>
                        <a:rPr lang="en-US" sz="1400" b="0" i="0" u="none" strike="noStrike" noProof="0" dirty="0"/>
                        <a:t> = 0.3, epochs = 100, verbose = 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61155"/>
                  </a:ext>
                </a:extLst>
              </a:tr>
            </a:tbl>
          </a:graphicData>
        </a:graphic>
      </p:graphicFrame>
      <p:graphicFrame>
        <p:nvGraphicFramePr>
          <p:cNvPr id="11" name="다이어그램 11">
            <a:extLst>
              <a:ext uri="{FF2B5EF4-FFF2-40B4-BE49-F238E27FC236}">
                <a16:creationId xmlns:a16="http://schemas.microsoft.com/office/drawing/2014/main" id="{DEA9AFD9-BBE9-4F85-B4D6-2B72A899B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345087"/>
              </p:ext>
            </p:extLst>
          </p:nvPr>
        </p:nvGraphicFramePr>
        <p:xfrm>
          <a:off x="8097672" y="2138809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CC78C-424B-4116-A9CE-89F313D1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8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 </a:t>
            </a:r>
            <a:r>
              <a:rPr lang="ko-KR" altLang="en-US" sz="4400" dirty="0" err="1">
                <a:ea typeface="맑은 고딕"/>
              </a:rPr>
              <a:t>MNIST_출력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3A2584C-5AED-41E2-BABF-4080BEC8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99439"/>
              </p:ext>
            </p:extLst>
          </p:nvPr>
        </p:nvGraphicFramePr>
        <p:xfrm>
          <a:off x="724370" y="2398888"/>
          <a:ext cx="10729938" cy="3254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66">
                  <a:extLst>
                    <a:ext uri="{9D8B030D-6E8A-4147-A177-3AD203B41FA5}">
                      <a16:colId xmlns:a16="http://schemas.microsoft.com/office/drawing/2014/main" val="2718347284"/>
                    </a:ext>
                  </a:extLst>
                </a:gridCol>
                <a:gridCol w="5311272">
                  <a:extLst>
                    <a:ext uri="{9D8B030D-6E8A-4147-A177-3AD203B41FA5}">
                      <a16:colId xmlns:a16="http://schemas.microsoft.com/office/drawing/2014/main" val="899053799"/>
                    </a:ext>
                  </a:extLst>
                </a:gridCol>
              </a:tblGrid>
              <a:tr h="325496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/>
                        <a:t>plt.plot</a:t>
                      </a:r>
                      <a:r>
                        <a:rPr lang="en-US" sz="1800" b="0" i="0" u="none" strike="noStrike" noProof="0" dirty="0"/>
                        <a:t>(</a:t>
                      </a:r>
                      <a:r>
                        <a:rPr lang="en-US" sz="1800" b="0" i="0" u="none" strike="noStrike" noProof="0" dirty="0" err="1"/>
                        <a:t>history.history</a:t>
                      </a:r>
                      <a:r>
                        <a:rPr lang="en-US" sz="1800" b="0" i="0" u="none" strike="noStrike" noProof="0" dirty="0"/>
                        <a:t>['accuracy'])</a:t>
                      </a:r>
                      <a:endParaRPr lang="ko-KR" alt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plt.plot</a:t>
                      </a:r>
                      <a:r>
                        <a:rPr lang="en-US" sz="1800" b="0" i="0" u="none" strike="noStrike" noProof="0" dirty="0"/>
                        <a:t>(</a:t>
                      </a:r>
                      <a:r>
                        <a:rPr lang="en-US" sz="1800" b="0" i="0" u="none" strike="noStrike" noProof="0" err="1"/>
                        <a:t>history.history</a:t>
                      </a:r>
                      <a:r>
                        <a:rPr lang="en-US" sz="1800" b="0" i="0" u="none" strike="noStrike" noProof="0" dirty="0"/>
                        <a:t>['</a:t>
                      </a:r>
                      <a:r>
                        <a:rPr lang="en-US" sz="1800" b="0" i="0" u="none" strike="noStrike" noProof="0" err="1"/>
                        <a:t>val_accuracy</a:t>
                      </a:r>
                      <a:r>
                        <a:rPr lang="en-US" sz="1800" b="0" i="0" u="none" strike="noStrike" noProof="0" dirty="0"/>
                        <a:t>'])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plt.legend</a:t>
                      </a:r>
                      <a:r>
                        <a:rPr lang="en-US" sz="1800" b="0" i="0" u="none" strike="noStrike" noProof="0" dirty="0"/>
                        <a:t>(['train acc', 'valid acc'], loc = 'upper left')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plt.show</a:t>
                      </a:r>
                      <a:r>
                        <a:rPr lang="en-US" sz="1800" b="0" i="0" u="none" strike="noStrike" noProof="0" dirty="0"/>
                        <a:t>()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results = </a:t>
                      </a:r>
                      <a:r>
                        <a:rPr lang="en-US" sz="1800" b="0" i="0" u="none" strike="noStrike" noProof="0" err="1"/>
                        <a:t>model.evaluate</a:t>
                      </a:r>
                      <a:r>
                        <a:rPr lang="en-US" sz="1800" b="0" i="0" u="none" strike="noStrike" noProof="0" dirty="0"/>
                        <a:t>(</a:t>
                      </a:r>
                      <a:r>
                        <a:rPr lang="en-US" sz="1800" b="0" i="0" u="none" strike="noStrike" noProof="0" err="1"/>
                        <a:t>X_test</a:t>
                      </a:r>
                      <a:r>
                        <a:rPr lang="en-US" sz="1800" b="0" i="0" u="none" strike="noStrike" noProof="0" dirty="0"/>
                        <a:t>, </a:t>
                      </a:r>
                      <a:r>
                        <a:rPr lang="en-US" sz="1800" b="0" i="0" u="none" strike="noStrike" noProof="0" err="1"/>
                        <a:t>y_test</a:t>
                      </a:r>
                      <a:r>
                        <a:rPr lang="en-US" sz="1800" b="0" i="0" u="none" strike="noStrike" noProof="0" dirty="0"/>
                        <a:t>)</a:t>
                      </a:r>
                      <a:endParaRPr lang="en-US" sz="18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print('Test accuracy: ', results[1])</a:t>
                      </a:r>
                      <a:endParaRPr lang="en-US" sz="180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0" i="0" u="none" strike="noStrike" noProof="0" dirty="0">
                        <a:solidFill>
                          <a:srgbClr val="000000"/>
                        </a:solidFill>
                        <a:latin typeface="Courier New"/>
                        <a:ea typeface="맑은 고딕"/>
                      </a:endParaRPr>
                    </a:p>
                    <a:p>
                      <a:pPr lvl="0"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61155"/>
                  </a:ext>
                </a:extLst>
              </a:tr>
            </a:tbl>
          </a:graphicData>
        </a:graphic>
      </p:graphicFrame>
      <p:pic>
        <p:nvPicPr>
          <p:cNvPr id="2" name="그림 2">
            <a:extLst>
              <a:ext uri="{FF2B5EF4-FFF2-40B4-BE49-F238E27FC236}">
                <a16:creationId xmlns:a16="http://schemas.microsoft.com/office/drawing/2014/main" id="{B086821E-3E38-40F7-B3C0-C8BB9936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25" y="2509509"/>
            <a:ext cx="4201348" cy="304312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8E8226-F51F-4996-B37A-C9FA01C3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3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2DC1-4675-4CC0-A6A3-88B018BD5EF1}"/>
              </a:ext>
            </a:extLst>
          </p:cNvPr>
          <p:cNvSpPr/>
          <p:nvPr/>
        </p:nvSpPr>
        <p:spPr>
          <a:xfrm>
            <a:off x="-1752" y="2628"/>
            <a:ext cx="12191998" cy="1252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4400" dirty="0">
                <a:ea typeface="맑은 고딕"/>
              </a:rPr>
              <a:t>  참고</a:t>
            </a:r>
            <a:endParaRPr 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F7BBF861-D185-4BA9-B608-A103711CD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369" y="1883945"/>
            <a:ext cx="10071557" cy="3602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dirty="0">
                <a:ea typeface="맑은 고딕"/>
              </a:rPr>
              <a:t>CNN</a:t>
            </a:r>
          </a:p>
          <a:p>
            <a:pPr algn="l"/>
            <a:r>
              <a:rPr lang="ko-KR" altLang="en-US" dirty="0">
                <a:ea typeface="맑은 고딕"/>
              </a:rPr>
              <a:t>[1] </a:t>
            </a:r>
            <a:r>
              <a:rPr lang="ko-KR" dirty="0">
                <a:ea typeface="+mn-lt"/>
                <a:cs typeface="+mn-lt"/>
                <a:hlinkClick r:id="rId3"/>
              </a:rPr>
              <a:t>http://taewan.kim/post/cnn/</a:t>
            </a:r>
            <a:endParaRPr lang="ko-KR" altLang="en-US">
              <a:ea typeface="+mn-lt"/>
              <a:cs typeface="+mn-lt"/>
            </a:endParaRPr>
          </a:p>
          <a:p>
            <a:pPr algn="l"/>
            <a:r>
              <a:rPr lang="en-US" altLang="ko-KR" dirty="0">
                <a:ea typeface="+mn-lt"/>
                <a:cs typeface="+mn-lt"/>
              </a:rPr>
              <a:t>[2] </a:t>
            </a:r>
            <a:r>
              <a:rPr lang="en-US" dirty="0">
                <a:ea typeface="+mn-lt"/>
                <a:cs typeface="+mn-lt"/>
                <a:hlinkClick r:id="rId4"/>
              </a:rPr>
              <a:t>https://untitledtblog.tistory.com/150</a:t>
            </a:r>
            <a:endParaRPr lang="ko-KR" altLang="en-US" dirty="0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[3] </a:t>
            </a:r>
            <a:r>
              <a:rPr lang="en-US" dirty="0">
                <a:ea typeface="+mn-lt"/>
                <a:cs typeface="+mn-lt"/>
                <a:hlinkClick r:id="rId5"/>
              </a:rPr>
              <a:t>https://hamait.tistory.com/535</a:t>
            </a:r>
            <a:endParaRPr lang="en-US" dirty="0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[4] </a:t>
            </a:r>
            <a:r>
              <a:rPr lang="en-US" dirty="0">
                <a:ea typeface="+mn-lt"/>
                <a:cs typeface="+mn-lt"/>
                <a:hlinkClick r:id="rId6"/>
              </a:rPr>
              <a:t>https://bcho.tistory.com/1149</a:t>
            </a:r>
            <a:endParaRPr lang="en-US" dirty="0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[5] </a:t>
            </a:r>
            <a:r>
              <a:rPr lang="en-US" dirty="0">
                <a:ea typeface="+mn-lt"/>
                <a:cs typeface="+mn-lt"/>
                <a:hlinkClick r:id="rId7"/>
              </a:rPr>
              <a:t>https://m.blog.naver.com/laonple/221193389981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 dirty="0">
                <a:ea typeface="+mn-lt"/>
                <a:cs typeface="+mn-lt"/>
              </a:rPr>
              <a:t>[6] </a:t>
            </a:r>
            <a:r>
              <a:rPr lang="en-US" dirty="0">
                <a:ea typeface="+mn-lt"/>
                <a:cs typeface="+mn-lt"/>
                <a:hlinkClick r:id="rId8"/>
              </a:rPr>
              <a:t>https://gruuuuu.github.io/machine-learning/cnn-doc/</a:t>
            </a:r>
            <a:r>
              <a:rPr lang="en-US" dirty="0">
                <a:ea typeface="+mn-lt"/>
                <a:cs typeface="+mn-lt"/>
              </a:rPr>
              <a:t>#</a:t>
            </a:r>
          </a:p>
          <a:p>
            <a:pPr algn="l"/>
            <a:endParaRPr lang="en-US" dirty="0">
              <a:ea typeface="+mn-lt"/>
              <a:cs typeface="+mn-lt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E6C5C30-FE4E-427F-91CD-1B8C79A7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B1E0D-987F-4926-8C05-E6D791486966}"/>
              </a:ext>
            </a:extLst>
          </p:cNvPr>
          <p:cNvSpPr txBox="1"/>
          <p:nvPr/>
        </p:nvSpPr>
        <p:spPr>
          <a:xfrm>
            <a:off x="1245502" y="6426877"/>
            <a:ext cx="110175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ea typeface="맑은 고딕"/>
                <a:hlinkClick r:id="rId4"/>
              </a:rPr>
              <a:t>https://m.blog.naver.com/PostView.nhn?blogId=laonple&amp;logNo=220587920012&amp;proxyReferer=https:%2F%2Fwww.google.com%2F</a:t>
            </a:r>
            <a:endParaRPr lang="ko-KR" altLang="en-US" sz="140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AD586AD-3C77-43ED-94D0-C19586ECBAC6}"/>
              </a:ext>
            </a:extLst>
          </p:cNvPr>
          <p:cNvSpPr txBox="1">
            <a:spLocks/>
          </p:cNvSpPr>
          <p:nvPr/>
        </p:nvSpPr>
        <p:spPr>
          <a:xfrm>
            <a:off x="1297630" y="1664475"/>
            <a:ext cx="7450656" cy="39310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1. Image classification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</a:t>
            </a:r>
            <a:r>
              <a:rPr lang="en-US" altLang="ko-KR" dirty="0" err="1">
                <a:ea typeface="맑은 고딕"/>
              </a:rPr>
              <a:t>LeNet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AlexNet</a:t>
            </a:r>
            <a:r>
              <a:rPr lang="en-US" altLang="ko-KR" dirty="0">
                <a:ea typeface="맑은 고딕"/>
              </a:rPr>
              <a:t>, VGG Nets, </a:t>
            </a:r>
            <a:r>
              <a:rPr lang="en-US" altLang="ko-KR" dirty="0" err="1">
                <a:ea typeface="맑은 고딕"/>
              </a:rPr>
              <a:t>GoogLeNet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ResNet</a:t>
            </a:r>
            <a:endParaRPr lang="en-US" altLang="ko-KR" dirty="0">
              <a:ea typeface="맑은 고딕"/>
            </a:endParaRP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Image classification</a:t>
            </a:r>
            <a:r>
              <a:rPr lang="ko-KR" altLang="en-US" dirty="0">
                <a:ea typeface="맑은 고딕"/>
              </a:rPr>
              <a:t>에서 자주 등장하는 </a:t>
            </a:r>
            <a:r>
              <a:rPr lang="en-US" altLang="ko-KR" dirty="0">
                <a:ea typeface="맑은 고딕"/>
              </a:rPr>
              <a:t>top-5 error and top-1 error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2. Image Detection (object detection)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RCNN, Fast RCNN, Faster RCNN, SPP Net, Yolo, SDD, Attention Net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3. Semantic Segmentation</a:t>
            </a:r>
          </a:p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altLang="ko-KR" dirty="0">
                <a:ea typeface="맑은 고딕"/>
              </a:rPr>
              <a:t>    - FCN, </a:t>
            </a:r>
            <a:r>
              <a:rPr lang="en-US" altLang="ko-KR" dirty="0" err="1">
                <a:ea typeface="맑은 고딕"/>
              </a:rPr>
              <a:t>DeepLab</a:t>
            </a:r>
            <a:r>
              <a:rPr lang="en-US" altLang="ko-KR" dirty="0">
                <a:ea typeface="맑은 고딕"/>
              </a:rPr>
              <a:t> v1, v2 U-Net, </a:t>
            </a:r>
            <a:r>
              <a:rPr lang="en-US" altLang="ko-KR" dirty="0" err="1">
                <a:ea typeface="맑은 고딕"/>
              </a:rPr>
              <a:t>ReSeg</a:t>
            </a:r>
            <a:r>
              <a:rPr lang="en-US" altLang="ko-KR" dirty="0">
                <a:ea typeface="맑은 고딕"/>
              </a:rPr>
              <a:t>, Image Captioning</a:t>
            </a:r>
            <a:endParaRPr lang="ko-KR" altLang="en-US" dirty="0">
              <a:ea typeface="맑은 고딕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EBBC8EE-4B45-4DC3-9084-0C258A6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1F02C0-FAA5-4263-8C9C-B1D86A356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0. CNN</a:t>
            </a:r>
            <a:r>
              <a:rPr lang="ko-KR" altLang="en-US" dirty="0">
                <a:ea typeface="맑은 고딕"/>
              </a:rPr>
              <a:t> 발전과정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27DA8C-9635-4F80-86E5-BB0F97FD8CE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7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E89897A7-F43B-49B3-A25C-3008C892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02" y="1488668"/>
            <a:ext cx="4797286" cy="237596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F937614B-CB46-4CEB-A201-FEBC1D63D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236" y="4512957"/>
            <a:ext cx="3729722" cy="183092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Fully- connected multi layered Neural Network</a:t>
            </a:r>
            <a:br>
              <a:rPr lang="en-US" dirty="0">
                <a:ea typeface="+mn-lt"/>
                <a:cs typeface="+mn-lt"/>
              </a:rPr>
            </a:br>
            <a:r>
              <a:rPr lang="en-US" altLang="ko-KR" dirty="0">
                <a:ea typeface="+mn-lt"/>
                <a:cs typeface="+mn-lt"/>
              </a:rPr>
              <a:t>- </a:t>
            </a:r>
            <a:r>
              <a:rPr lang="en-US" altLang="ko-KR" dirty="0" err="1">
                <a:ea typeface="+mn-lt"/>
                <a:cs typeface="+mn-lt"/>
              </a:rPr>
              <a:t>글자의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변형은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무시</a:t>
            </a:r>
            <a:endParaRPr lang="en-US" altLang="ko-KR" dirty="0">
              <a:ea typeface="+mn-lt"/>
              <a:cs typeface="+mn-lt"/>
            </a:endParaRP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en-US" altLang="ko-KR" dirty="0">
                <a:ea typeface="+mn-lt"/>
                <a:cs typeface="+mn-lt"/>
              </a:rPr>
              <a:t>-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학습시간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en-US" altLang="ko-KR" dirty="0">
                <a:ea typeface="+mn-lt"/>
                <a:cs typeface="+mn-lt"/>
              </a:rPr>
              <a:t>-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망의 크기</a:t>
            </a: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ko-KR" altLang="en-US" dirty="0">
                <a:ea typeface="+mn-lt"/>
                <a:cs typeface="+mn-lt"/>
              </a:rPr>
              <a:t>- 변수의 개수 문제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042B8F63-A9B2-4A41-A038-6DDCCFD4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64" y="1568365"/>
            <a:ext cx="3571460" cy="271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B1E0D-987F-4926-8C05-E6D791486966}"/>
              </a:ext>
            </a:extLst>
          </p:cNvPr>
          <p:cNvSpPr txBox="1"/>
          <p:nvPr/>
        </p:nvSpPr>
        <p:spPr>
          <a:xfrm>
            <a:off x="1245502" y="6426877"/>
            <a:ext cx="110175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ea typeface="맑은 고딕"/>
                <a:hlinkClick r:id="rId6"/>
              </a:rPr>
              <a:t>https://m.blog.naver.com/PostView.nhn?blogId=laonple&amp;logNo=220587920012&amp;proxyReferer=https:%2F%2Fwww.google.com%2F</a:t>
            </a:r>
            <a:endParaRPr lang="ko-KR" altLang="en-US" sz="140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AD586AD-3C77-43ED-94D0-C19586ECBAC6}"/>
              </a:ext>
            </a:extLst>
          </p:cNvPr>
          <p:cNvSpPr txBox="1">
            <a:spLocks/>
          </p:cNvSpPr>
          <p:nvPr/>
        </p:nvSpPr>
        <p:spPr>
          <a:xfrm>
            <a:off x="3443716" y="4933739"/>
            <a:ext cx="7450656" cy="124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ko-KR" altLang="en-US" dirty="0">
                <a:ea typeface="맑은 고딕"/>
              </a:rPr>
              <a:t>- 전체적인 이미지 &lt; 부분을 캐치하는 것이 더 효율적</a:t>
            </a:r>
          </a:p>
          <a:p>
            <a:pPr algn="l">
              <a:lnSpc>
                <a:spcPct val="170000"/>
              </a:lnSpc>
              <a:spcBef>
                <a:spcPts val="0"/>
              </a:spcBef>
            </a:pPr>
            <a:r>
              <a:rPr lang="ko-KR" altLang="en-US" dirty="0">
                <a:ea typeface="맑은 고딕"/>
              </a:rPr>
              <a:t>- 필터링 기법을 인공신공망에 적용함으로써 이미지를 더욱 효과적으로 처리하기 위해서 제안 된 것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EBBC8EE-4B45-4DC3-9084-0C258A6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1F02C0-FAA5-4263-8C9C-B1D86A356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27DA8C-9635-4F80-86E5-BB0F97FD8CE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13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0AD586AD-3C77-43ED-94D0-C19586ECBAC6}"/>
              </a:ext>
            </a:extLst>
          </p:cNvPr>
          <p:cNvSpPr txBox="1">
            <a:spLocks/>
          </p:cNvSpPr>
          <p:nvPr/>
        </p:nvSpPr>
        <p:spPr>
          <a:xfrm>
            <a:off x="1471312" y="4993312"/>
            <a:ext cx="9264278" cy="124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CNN </a:t>
            </a:r>
            <a:r>
              <a:rPr lang="ko-KR" altLang="en-US" dirty="0">
                <a:ea typeface="맑은 고딕"/>
              </a:rPr>
              <a:t>구조</a:t>
            </a:r>
            <a:endParaRPr lang="en-US" altLang="ko-KR" dirty="0">
              <a:ea typeface="맑은 고딕"/>
            </a:endParaRPr>
          </a:p>
          <a:p>
            <a:pPr marL="342900" indent="-342900" algn="l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ea typeface="맑은 고딕"/>
              </a:rPr>
              <a:t>Conv + Pooling + Conv + Pooling + Flatten + Fully connected</a:t>
            </a:r>
            <a:endParaRPr lang="ko-KR" altLang="en-US" dirty="0">
              <a:ea typeface="맑은 고딕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EBBC8EE-4B45-4DC3-9084-0C258A6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1F02C0-FAA5-4263-8C9C-B1D86A35671E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27DA8C-9635-4F80-86E5-BB0F97FD8CEC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D90698-CF1F-4098-91B0-7EF3CE7F1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72" y="1047428"/>
            <a:ext cx="9627957" cy="39458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A3CC18-1480-41B9-9AC8-852C606DC657}"/>
              </a:ext>
            </a:extLst>
          </p:cNvPr>
          <p:cNvSpPr/>
          <p:nvPr/>
        </p:nvSpPr>
        <p:spPr>
          <a:xfrm>
            <a:off x="938646" y="6377534"/>
            <a:ext cx="89057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https://medium.com/analytics-vidhya/understanding-neural-networks-from-neuron-to-rnn-cnn-and-deep-learning-cd88e90e0a90</a:t>
            </a:r>
          </a:p>
        </p:txBody>
      </p:sp>
    </p:spTree>
    <p:extLst>
      <p:ext uri="{BB962C8B-B14F-4D97-AF65-F5344CB8AC3E}">
        <p14:creationId xmlns:p14="http://schemas.microsoft.com/office/powerpoint/2010/main" val="85667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Convolution</a:t>
            </a:r>
            <a:endParaRPr lang="ko-KR" altLang="en-US" sz="1800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    Zero padding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Pooling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BBC720-B040-40A5-8723-C13E302A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603" y="1585921"/>
            <a:ext cx="7168650" cy="44317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9DF96C-C529-482D-A012-5F03F28DFEE4}"/>
              </a:ext>
            </a:extLst>
          </p:cNvPr>
          <p:cNvSpPr/>
          <p:nvPr/>
        </p:nvSpPr>
        <p:spPr>
          <a:xfrm>
            <a:off x="1351374" y="6339674"/>
            <a:ext cx="3328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https://hamait.tistory.com/535</a:t>
            </a:r>
          </a:p>
        </p:txBody>
      </p:sp>
    </p:spTree>
    <p:extLst>
      <p:ext uri="{BB962C8B-B14F-4D97-AF65-F5344CB8AC3E}">
        <p14:creationId xmlns:p14="http://schemas.microsoft.com/office/powerpoint/2010/main" val="223731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F7BBF861-D185-4BA9-B608-A103711CD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185" y="6427792"/>
            <a:ext cx="8332773" cy="197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700" dirty="0">
                <a:ea typeface="맑은 고딕"/>
              </a:rPr>
              <a:t> </a:t>
            </a:r>
            <a:r>
              <a:rPr lang="ko-KR" sz="700" dirty="0">
                <a:ea typeface="+mn-lt"/>
                <a:cs typeface="+mn-lt"/>
                <a:hlinkClick r:id="rId4"/>
              </a:rPr>
              <a:t>https://en.wikipedia.org/wiki/Kernel_(image_processing</a:t>
            </a:r>
            <a:r>
              <a:rPr lang="ko-KR" sz="700" dirty="0">
                <a:ea typeface="+mn-lt"/>
                <a:cs typeface="+mn-lt"/>
              </a:rPr>
              <a:t>)</a:t>
            </a:r>
            <a:endParaRPr lang="ko-KR" altLang="en-US" sz="700" dirty="0">
              <a:ea typeface="+mn-lt"/>
              <a:cs typeface="+mn-lt"/>
            </a:endParaRPr>
          </a:p>
          <a:p>
            <a:pPr algn="l"/>
            <a:endParaRPr lang="ko-KR" sz="700" dirty="0">
              <a:ea typeface="맑은 고딕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6DB72709-7927-4D9F-8ACD-16C34BB1DF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18" b="48026"/>
          <a:stretch/>
        </p:blipFill>
        <p:spPr>
          <a:xfrm>
            <a:off x="1462048" y="1318443"/>
            <a:ext cx="4554004" cy="469921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DC3FA09-233F-4B08-A32F-7D6D3E9B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83" r="-218" b="-219"/>
          <a:stretch/>
        </p:blipFill>
        <p:spPr>
          <a:xfrm>
            <a:off x="6175950" y="1523265"/>
            <a:ext cx="4707541" cy="4494393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4A916AE-5257-4526-807D-26C10D48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6E0D197-5D38-49C9-A1FE-22B6F951A869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</a:t>
            </a:r>
            <a:r>
              <a:rPr lang="en-US" altLang="ko-KR" dirty="0" err="1">
                <a:ea typeface="맑은 고딕"/>
              </a:rPr>
              <a:t>CNN_filter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13D139-2B23-4FFB-AB5B-1BA9EDEB5DE6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Convolution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ea typeface="맑은 고딕"/>
              </a:rPr>
              <a:t>   </a:t>
            </a:r>
            <a:r>
              <a:rPr lang="en-US" altLang="ko-KR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Zero padding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Pooling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46B55A-E6FC-47F6-912C-18E1631D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43" y="3634089"/>
            <a:ext cx="8305800" cy="1781175"/>
          </a:xfrm>
          <a:prstGeom prst="rect">
            <a:avLst/>
          </a:prstGeom>
        </p:spPr>
      </p:pic>
      <p:sp>
        <p:nvSpPr>
          <p:cNvPr id="9" name="부제목 6">
            <a:extLst>
              <a:ext uri="{FF2B5EF4-FFF2-40B4-BE49-F238E27FC236}">
                <a16:creationId xmlns:a16="http://schemas.microsoft.com/office/drawing/2014/main" id="{64F9F3BF-2137-4EC0-A2AA-E880741C9EFF}"/>
              </a:ext>
            </a:extLst>
          </p:cNvPr>
          <p:cNvSpPr txBox="1">
            <a:spLocks/>
          </p:cNvSpPr>
          <p:nvPr/>
        </p:nvSpPr>
        <p:spPr>
          <a:xfrm>
            <a:off x="3365247" y="5451536"/>
            <a:ext cx="8004591" cy="850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>
                <a:ea typeface="맑은 고딕"/>
              </a:rPr>
              <a:t>좌</a:t>
            </a:r>
            <a:r>
              <a:rPr lang="en-US" altLang="ko-KR" dirty="0">
                <a:ea typeface="맑은 고딕"/>
              </a:rPr>
              <a:t>) </a:t>
            </a:r>
            <a:r>
              <a:rPr lang="ko-KR" altLang="en-US" dirty="0">
                <a:ea typeface="맑은 고딕"/>
              </a:rPr>
              <a:t>패딩 미적용 우</a:t>
            </a:r>
            <a:r>
              <a:rPr lang="en-US" altLang="ko-KR" dirty="0">
                <a:ea typeface="맑은 고딕"/>
              </a:rPr>
              <a:t>) </a:t>
            </a:r>
            <a:r>
              <a:rPr lang="ko-KR" altLang="en-US" dirty="0" err="1">
                <a:ea typeface="맑은 고딕"/>
              </a:rPr>
              <a:t>패딩적용</a:t>
            </a:r>
            <a:endParaRPr lang="en-US" altLang="ko-KR" dirty="0">
              <a:ea typeface="맑은 고딕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 err="1">
                <a:ea typeface="맑은 고딕"/>
              </a:rPr>
              <a:t>출력이미지와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입력이미지의</a:t>
            </a:r>
            <a:r>
              <a:rPr lang="ko-KR" altLang="en-US" dirty="0">
                <a:ea typeface="맑은 고딕"/>
              </a:rPr>
              <a:t> 크기가 비슷하거나 같게 하는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27FF7F-A2AA-4062-A590-8229EA27F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799" y="1339509"/>
            <a:ext cx="8305800" cy="1609725"/>
          </a:xfrm>
          <a:prstGeom prst="rect">
            <a:avLst/>
          </a:prstGeom>
        </p:spPr>
      </p:pic>
      <p:sp>
        <p:nvSpPr>
          <p:cNvPr id="14" name="부제목 6">
            <a:extLst>
              <a:ext uri="{FF2B5EF4-FFF2-40B4-BE49-F238E27FC236}">
                <a16:creationId xmlns:a16="http://schemas.microsoft.com/office/drawing/2014/main" id="{4E3CACC0-BA06-435D-BA50-BCF5506D1EE9}"/>
              </a:ext>
            </a:extLst>
          </p:cNvPr>
          <p:cNvSpPr txBox="1">
            <a:spLocks/>
          </p:cNvSpPr>
          <p:nvPr/>
        </p:nvSpPr>
        <p:spPr>
          <a:xfrm>
            <a:off x="3214643" y="3134438"/>
            <a:ext cx="8004591" cy="8502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>
                <a:ea typeface="맑은 고딕"/>
              </a:rPr>
              <a:t>좌</a:t>
            </a:r>
            <a:r>
              <a:rPr lang="en-US" altLang="ko-KR" dirty="0">
                <a:ea typeface="맑은 고딕"/>
              </a:rPr>
              <a:t>) Stride 1</a:t>
            </a:r>
            <a:r>
              <a:rPr lang="ko-KR" altLang="en-US" dirty="0">
                <a:ea typeface="맑은 고딕"/>
              </a:rPr>
              <a:t>적용 </a:t>
            </a:r>
            <a:r>
              <a:rPr lang="en-US" altLang="ko-KR" dirty="0">
                <a:ea typeface="맑은 고딕"/>
              </a:rPr>
              <a:t>/ </a:t>
            </a:r>
            <a:r>
              <a:rPr lang="ko-KR" altLang="en-US" dirty="0">
                <a:ea typeface="맑은 고딕"/>
              </a:rPr>
              <a:t>우</a:t>
            </a:r>
            <a:r>
              <a:rPr lang="en-US" altLang="ko-KR" dirty="0">
                <a:ea typeface="맑은 고딕"/>
              </a:rPr>
              <a:t>) stride 2</a:t>
            </a:r>
            <a:r>
              <a:rPr lang="ko-KR" altLang="en-US" dirty="0">
                <a:ea typeface="맑은 고딕"/>
              </a:rPr>
              <a:t>적용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1FCDA-E8FA-4F8D-8E4D-8C71057E587F}"/>
              </a:ext>
            </a:extLst>
          </p:cNvPr>
          <p:cNvSpPr/>
          <p:nvPr/>
        </p:nvSpPr>
        <p:spPr>
          <a:xfrm>
            <a:off x="1043562" y="6381057"/>
            <a:ext cx="3139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https://untitledtblog.tistory.com/150</a:t>
            </a:r>
          </a:p>
        </p:txBody>
      </p:sp>
    </p:spTree>
    <p:extLst>
      <p:ext uri="{BB962C8B-B14F-4D97-AF65-F5344CB8AC3E}">
        <p14:creationId xmlns:p14="http://schemas.microsoft.com/office/powerpoint/2010/main" val="47212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5647868B-7031-45D2-B007-E1673BEB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818" y="6419651"/>
            <a:ext cx="857250" cy="2571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419426-1933-44D5-A08F-F0AB3BB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6532CAA-5D07-4DE5-848D-480D9CF97E3C}"/>
              </a:ext>
            </a:extLst>
          </p:cNvPr>
          <p:cNvSpPr txBox="1">
            <a:spLocks/>
          </p:cNvSpPr>
          <p:nvPr/>
        </p:nvSpPr>
        <p:spPr>
          <a:xfrm>
            <a:off x="450958" y="349661"/>
            <a:ext cx="9144000" cy="4067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a typeface="맑은 고딕"/>
              </a:rPr>
              <a:t>1. CNN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0B925-D01B-47DD-8F61-7416C11E4374}"/>
              </a:ext>
            </a:extLst>
          </p:cNvPr>
          <p:cNvCxnSpPr>
            <a:cxnSpLocks/>
          </p:cNvCxnSpPr>
          <p:nvPr/>
        </p:nvCxnSpPr>
        <p:spPr>
          <a:xfrm>
            <a:off x="280555" y="840342"/>
            <a:ext cx="116457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01084-ED64-4C4F-800C-6228D5FD3E5A}"/>
              </a:ext>
            </a:extLst>
          </p:cNvPr>
          <p:cNvSpPr/>
          <p:nvPr/>
        </p:nvSpPr>
        <p:spPr>
          <a:xfrm>
            <a:off x="280555" y="1008188"/>
            <a:ext cx="2332892" cy="525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0959" y="1188280"/>
            <a:ext cx="1987442" cy="4829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Convolution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   Zero padding</a:t>
            </a:r>
          </a:p>
          <a:p>
            <a:pPr algn="l">
              <a:lnSpc>
                <a:spcPct val="200000"/>
              </a:lnSpc>
            </a:pPr>
            <a:r>
              <a:rPr lang="en-US" altLang="ko-KR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Pooling</a:t>
            </a:r>
            <a:endParaRPr lang="ko-KR" altLang="en-US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Fully Connected</a:t>
            </a:r>
          </a:p>
          <a:p>
            <a:pPr algn="l">
              <a:lnSpc>
                <a:spcPct val="200000"/>
              </a:lnSpc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l">
              <a:lnSpc>
                <a:spcPct val="200000"/>
              </a:lnSpc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6F4ED9-E8C0-405D-B264-3F1DE59DEFE8}"/>
              </a:ext>
            </a:extLst>
          </p:cNvPr>
          <p:cNvSpPr/>
          <p:nvPr/>
        </p:nvSpPr>
        <p:spPr>
          <a:xfrm>
            <a:off x="1043562" y="6381057"/>
            <a:ext cx="3139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https://untitledtblog.tistory.com/150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59A12-D824-470F-AFCB-8152CA4D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195" y="3007758"/>
            <a:ext cx="5686425" cy="3009900"/>
          </a:xfrm>
          <a:prstGeom prst="rect">
            <a:avLst/>
          </a:prstGeom>
        </p:spPr>
      </p:pic>
      <p:sp>
        <p:nvSpPr>
          <p:cNvPr id="14" name="부제목 6">
            <a:extLst>
              <a:ext uri="{FF2B5EF4-FFF2-40B4-BE49-F238E27FC236}">
                <a16:creationId xmlns:a16="http://schemas.microsoft.com/office/drawing/2014/main" id="{FCF5F32F-4B58-4AB3-B80A-60876613BAFD}"/>
              </a:ext>
            </a:extLst>
          </p:cNvPr>
          <p:cNvSpPr txBox="1">
            <a:spLocks/>
          </p:cNvSpPr>
          <p:nvPr/>
        </p:nvSpPr>
        <p:spPr>
          <a:xfrm>
            <a:off x="3222111" y="1381328"/>
            <a:ext cx="8004591" cy="1770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국소영역 내부 픽셀 이동에 대해서 </a:t>
            </a:r>
            <a:r>
              <a:rPr lang="ko-KR" altLang="en-US" dirty="0" err="1">
                <a:ea typeface="맑은 고딕"/>
              </a:rPr>
              <a:t>풀링</a:t>
            </a:r>
            <a:r>
              <a:rPr lang="ko-KR" altLang="en-US" dirty="0">
                <a:ea typeface="맑은 고딕"/>
              </a:rPr>
              <a:t> 계층 이용 시 이미지 구성 요소들의 이동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회전에 대한 영향을 받는 문제를 완화할 수 있음</a:t>
            </a:r>
            <a:endParaRPr lang="en-US" altLang="ko-KR" dirty="0">
              <a:ea typeface="맑은 고딕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CNN</a:t>
            </a:r>
            <a:r>
              <a:rPr lang="ko-KR" altLang="en-US" dirty="0">
                <a:ea typeface="맑은 고딕"/>
              </a:rPr>
              <a:t>처리 이미지 크기를 줄일 수 있기 때문에 </a:t>
            </a:r>
            <a:r>
              <a:rPr lang="en-US" altLang="ko-KR" dirty="0">
                <a:ea typeface="맑은 고딕"/>
              </a:rPr>
              <a:t>model parameter </a:t>
            </a:r>
            <a:r>
              <a:rPr lang="ko-KR" altLang="en-US" dirty="0">
                <a:ea typeface="맑은 고딕"/>
              </a:rPr>
              <a:t>감소 </a:t>
            </a:r>
            <a:r>
              <a:rPr lang="en-US" altLang="ko-KR" dirty="0">
                <a:ea typeface="맑은 고딕"/>
              </a:rPr>
              <a:t>&gt; </a:t>
            </a:r>
            <a:r>
              <a:rPr lang="ko-KR" altLang="en-US" dirty="0">
                <a:ea typeface="맑은 고딕"/>
              </a:rPr>
              <a:t>학습시간 절약 및  </a:t>
            </a:r>
            <a:r>
              <a:rPr lang="en-US" altLang="ko-KR" dirty="0">
                <a:ea typeface="맑은 고딕"/>
              </a:rPr>
              <a:t>Overfitting</a:t>
            </a:r>
            <a:r>
              <a:rPr lang="ko-KR" altLang="en-US" dirty="0">
                <a:ea typeface="맑은 고딕"/>
              </a:rPr>
              <a:t>문제 완화</a:t>
            </a:r>
          </a:p>
        </p:txBody>
      </p:sp>
    </p:spTree>
    <p:extLst>
      <p:ext uri="{BB962C8B-B14F-4D97-AF65-F5344CB8AC3E}">
        <p14:creationId xmlns:p14="http://schemas.microsoft.com/office/powerpoint/2010/main" val="285288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2371</Words>
  <Application>Microsoft Office PowerPoint</Application>
  <PresentationFormat>와이드스크린</PresentationFormat>
  <Paragraphs>368</Paragraphs>
  <Slides>27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Courier New</vt:lpstr>
      <vt:lpstr>Wingdings</vt:lpstr>
      <vt:lpstr>Office 테마</vt:lpstr>
      <vt:lpstr>MNIST and Alexnet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이채영</cp:lastModifiedBy>
  <cp:revision>749</cp:revision>
  <dcterms:created xsi:type="dcterms:W3CDTF">2021-01-18T01:26:38Z</dcterms:created>
  <dcterms:modified xsi:type="dcterms:W3CDTF">2021-01-20T10:42:53Z</dcterms:modified>
</cp:coreProperties>
</file>